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CF45634-D2E9-4830-94BF-A1A719C447D4}">
  <a:tblStyle styleId="{9CF45634-D2E9-4830-94BF-A1A719C447D4}" styleName="Table_0"/>
  <a:tblStyle styleId="{C350F1F3-F644-4633-BAD8-FB50AF1B4250}" styleName="Table_1"/>
  <a:tblStyle styleId="{46C26BD6-363B-4C77-9CFF-B250BEE7C412}"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F876C8D-396C-439D-B4FC-07A150DE3EEA}"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E3AA2646-AAA6-4A15-924B-750C30830E42}" styleName="Table_4"/>
  <a:tblStyle styleId="{5EC0C60A-3DDD-4AFD-A4CD-B6AF5E6247F4}" styleName="Table_5"/>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9" d="100"/>
          <a:sy n="109" d="100"/>
        </p:scale>
        <p:origin x="-1088"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75531594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 name="Shape 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7" name="Shape 2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1" name="Shape 3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7" name="Shape 3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3" name="Shape 3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9" name="Shape 3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4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 name="Shape 14"/>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4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 name="Shape 19"/>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8"/>
            <a:ext cx="8229600" cy="8574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 name="Shape 23"/>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algn="ctr" rtl="0">
              <a:spcBef>
                <a:spcPts val="360"/>
              </a:spcBef>
              <a:buSzPct val="100000"/>
              <a:buNone/>
              <a:defRPr sz="1800"/>
            </a:lvl1pPr>
          </a:lstStyle>
          <a:p>
            <a:endParaRPr/>
          </a:p>
        </p:txBody>
      </p:sp>
      <p:sp>
        <p:nvSpPr>
          <p:cNvPr id="26" name="Shape 2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rtl="0">
              <a:spcBef>
                <a:spcPts val="0"/>
              </a:spcBef>
              <a:buClr>
                <a:schemeClr val="dk1"/>
              </a:buClr>
              <a:buSzPct val="100000"/>
              <a:buNone/>
              <a:defRPr sz="3600" b="1">
                <a:solidFill>
                  <a:schemeClr val="dk1"/>
                </a:solidFill>
              </a:defRPr>
            </a:lvl1pPr>
            <a:lvl2pPr rtl="0">
              <a:spcBef>
                <a:spcPts val="0"/>
              </a:spcBef>
              <a:buClr>
                <a:schemeClr val="dk1"/>
              </a:buClr>
              <a:buSzPct val="100000"/>
              <a:buNone/>
              <a:defRPr sz="3600" b="1">
                <a:solidFill>
                  <a:schemeClr val="dk1"/>
                </a:solidFill>
              </a:defRPr>
            </a:lvl2pPr>
            <a:lvl3pPr rtl="0">
              <a:spcBef>
                <a:spcPts val="0"/>
              </a:spcBef>
              <a:buClr>
                <a:schemeClr val="dk1"/>
              </a:buClr>
              <a:buSzPct val="100000"/>
              <a:buNone/>
              <a:defRPr sz="3600" b="1">
                <a:solidFill>
                  <a:schemeClr val="dk1"/>
                </a:solidFill>
              </a:defRPr>
            </a:lvl3pPr>
            <a:lvl4pPr rtl="0">
              <a:spcBef>
                <a:spcPts val="0"/>
              </a:spcBef>
              <a:buClr>
                <a:schemeClr val="dk1"/>
              </a:buClr>
              <a:buSzPct val="100000"/>
              <a:buNone/>
              <a:defRPr sz="3600" b="1">
                <a:solidFill>
                  <a:schemeClr val="dk1"/>
                </a:solidFill>
              </a:defRPr>
            </a:lvl4pPr>
            <a:lvl5pPr rtl="0">
              <a:spcBef>
                <a:spcPts val="0"/>
              </a:spcBef>
              <a:buClr>
                <a:schemeClr val="dk1"/>
              </a:buClr>
              <a:buSzPct val="100000"/>
              <a:buNone/>
              <a:defRPr sz="3600" b="1">
                <a:solidFill>
                  <a:schemeClr val="dk1"/>
                </a:solidFill>
              </a:defRPr>
            </a:lvl5pPr>
            <a:lvl6pPr rtl="0">
              <a:spcBef>
                <a:spcPts val="0"/>
              </a:spcBef>
              <a:buClr>
                <a:schemeClr val="dk1"/>
              </a:buClr>
              <a:buSzPct val="100000"/>
              <a:buNone/>
              <a:defRPr sz="3600" b="1">
                <a:solidFill>
                  <a:schemeClr val="dk1"/>
                </a:solidFill>
              </a:defRPr>
            </a:lvl6pPr>
            <a:lvl7pPr rtl="0">
              <a:spcBef>
                <a:spcPts val="0"/>
              </a:spcBef>
              <a:buClr>
                <a:schemeClr val="dk1"/>
              </a:buClr>
              <a:buSzPct val="100000"/>
              <a:buNone/>
              <a:defRPr sz="3600" b="1">
                <a:solidFill>
                  <a:schemeClr val="dk1"/>
                </a:solidFill>
              </a:defRPr>
            </a:lvl7pPr>
            <a:lvl8pPr rtl="0">
              <a:spcBef>
                <a:spcPts val="0"/>
              </a:spcBef>
              <a:buClr>
                <a:schemeClr val="dk1"/>
              </a:buClr>
              <a:buSzPct val="100000"/>
              <a:buNone/>
              <a:defRPr sz="3600" b="1">
                <a:solidFill>
                  <a:schemeClr val="dk1"/>
                </a:solidFill>
              </a:defRPr>
            </a:lvl8pPr>
            <a:lvl9pPr rtl="0">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algn="r" rtl="0">
              <a:spcBef>
                <a:spcPts val="0"/>
              </a:spcBef>
              <a:buNone/>
              <a:defRPr sz="1300">
                <a:solidFill>
                  <a:schemeClr val="dk1"/>
                </a:solidFill>
              </a:defRPr>
            </a:lvl1pPr>
          </a:lstStyle>
          <a:p>
            <a:pPr lvl="0">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youtube.com/v/SkHdsdmichY" TargetMode="External"/><Relationship Id="rId4"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pic>
        <p:nvPicPr>
          <p:cNvPr id="30" name="Shape 30"/>
          <p:cNvPicPr preferRelativeResize="0"/>
          <p:nvPr/>
        </p:nvPicPr>
        <p:blipFill>
          <a:blip r:embed="rId3">
            <a:alphaModFix/>
          </a:blip>
          <a:stretch>
            <a:fillRect/>
          </a:stretch>
        </p:blipFill>
        <p:spPr>
          <a:xfrm>
            <a:off x="152400" y="152400"/>
            <a:ext cx="8873065" cy="4991099"/>
          </a:xfrm>
          <a:prstGeom prst="rect">
            <a:avLst/>
          </a:prstGeom>
          <a:noFill/>
          <a:ln>
            <a:noFill/>
          </a:ln>
        </p:spPr>
      </p:pic>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solidFill>
                  <a:srgbClr val="FF0000"/>
                </a:solidFill>
              </a:rPr>
              <a:t>Related Work</a:t>
            </a:r>
          </a:p>
        </p:txBody>
      </p:sp>
      <p:sp>
        <p:nvSpPr>
          <p:cNvPr id="86" name="Shape 8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sz="1800" b="1"/>
              <a:t>Professor Jia and her team proposed the “Recommend-As-You-Go” approach to support  service-oriented scientific workflow reuse in 2011.</a:t>
            </a:r>
          </a:p>
          <a:p>
            <a:pPr marL="457200" lvl="0" indent="-342900" rtl="0">
              <a:spcBef>
                <a:spcPts val="0"/>
              </a:spcBef>
              <a:buClr>
                <a:schemeClr val="dk1"/>
              </a:buClr>
              <a:buSzPct val="100000"/>
              <a:buFont typeface="Arial"/>
              <a:buChar char="●"/>
            </a:pPr>
            <a:r>
              <a:rPr lang="en" sz="1800" b="1"/>
              <a:t>Analyze service usage history</a:t>
            </a:r>
          </a:p>
          <a:p>
            <a:pPr marL="457200" lvl="0" indent="-342900" rtl="0">
              <a:spcBef>
                <a:spcPts val="0"/>
              </a:spcBef>
              <a:buClr>
                <a:schemeClr val="dk1"/>
              </a:buClr>
              <a:buSzPct val="100000"/>
              <a:buFont typeface="Arial"/>
              <a:buChar char="●"/>
            </a:pPr>
            <a:r>
              <a:rPr lang="en" sz="1800" b="1"/>
              <a:t>Build a PSW network: people, service, workflow</a:t>
            </a:r>
          </a:p>
          <a:p>
            <a:pPr marL="457200" lvl="0" indent="-342900" rtl="0">
              <a:spcBef>
                <a:spcPts val="0"/>
              </a:spcBef>
              <a:buClr>
                <a:schemeClr val="dk1"/>
              </a:buClr>
              <a:buSzPct val="100000"/>
              <a:buFont typeface="Arial"/>
              <a:buChar char="●"/>
            </a:pPr>
            <a:r>
              <a:rPr lang="en" sz="1800" b="1"/>
              <a:t>past usage relationships</a:t>
            </a:r>
          </a:p>
          <a:p>
            <a:pPr lvl="0" rtl="0">
              <a:spcBef>
                <a:spcPts val="0"/>
              </a:spcBef>
              <a:buNone/>
            </a:pPr>
            <a:endParaRPr sz="1800" b="1"/>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1838253"/>
            <a:ext cx="8229600" cy="857400"/>
          </a:xfrm>
          <a:prstGeom prst="rect">
            <a:avLst/>
          </a:prstGeom>
        </p:spPr>
        <p:txBody>
          <a:bodyPr lIns="91425" tIns="91425" rIns="91425" bIns="91425" anchor="b" anchorCtr="0">
            <a:noAutofit/>
          </a:bodyPr>
          <a:lstStyle/>
          <a:p>
            <a:pPr algn="ctr">
              <a:spcBef>
                <a:spcPts val="0"/>
              </a:spcBef>
              <a:buNone/>
            </a:pPr>
            <a:r>
              <a:rPr lang="en"/>
              <a:t>System Design</a:t>
            </a:r>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Data Collection &amp; Analysis</a:t>
            </a:r>
          </a:p>
        </p:txBody>
      </p:sp>
      <p:sp>
        <p:nvSpPr>
          <p:cNvPr id="97" name="Shape 9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06400" rtl="0">
              <a:spcBef>
                <a:spcPts val="0"/>
              </a:spcBef>
              <a:buClr>
                <a:schemeClr val="dk1"/>
              </a:buClr>
              <a:buSzPct val="100000"/>
              <a:buFont typeface="Arial"/>
              <a:buAutoNum type="arabicPeriod"/>
            </a:pPr>
            <a:r>
              <a:rPr lang="en" sz="2800"/>
              <a:t>Parse XML file using Biocatalogue and MyExperiment API and get needed data in java.</a:t>
            </a:r>
          </a:p>
          <a:p>
            <a:pPr lvl="0" rtl="0">
              <a:spcBef>
                <a:spcPts val="0"/>
              </a:spcBef>
              <a:buNone/>
            </a:pPr>
            <a:endParaRPr sz="2800"/>
          </a:p>
          <a:p>
            <a:pPr marL="457200" lvl="0" indent="-406400" rtl="0">
              <a:spcBef>
                <a:spcPts val="0"/>
              </a:spcBef>
              <a:buClr>
                <a:schemeClr val="dk1"/>
              </a:buClr>
              <a:buSzPct val="100000"/>
              <a:buFont typeface="Arial"/>
              <a:buAutoNum type="arabicPeriod"/>
            </a:pPr>
            <a:r>
              <a:rPr lang="en" sz="2800"/>
              <a:t>Analyze the data and get the relationship between workflows and web services. We also get the relationship between different workflows based on the services they called.</a:t>
            </a:r>
          </a:p>
        </p:txBody>
      </p:sp>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b="0"/>
              <a:t>DataSet</a:t>
            </a:r>
          </a:p>
        </p:txBody>
      </p:sp>
      <p:pic>
        <p:nvPicPr>
          <p:cNvPr id="103" name="Shape 103"/>
          <p:cNvPicPr preferRelativeResize="0"/>
          <p:nvPr/>
        </p:nvPicPr>
        <p:blipFill>
          <a:blip r:embed="rId3">
            <a:alphaModFix/>
          </a:blip>
          <a:stretch>
            <a:fillRect/>
          </a:stretch>
        </p:blipFill>
        <p:spPr>
          <a:xfrm>
            <a:off x="457200" y="1200150"/>
            <a:ext cx="2924175" cy="561975"/>
          </a:xfrm>
          <a:prstGeom prst="rect">
            <a:avLst/>
          </a:prstGeom>
          <a:noFill/>
          <a:ln>
            <a:noFill/>
          </a:ln>
        </p:spPr>
      </p:pic>
      <p:pic>
        <p:nvPicPr>
          <p:cNvPr id="104" name="Shape 104"/>
          <p:cNvPicPr preferRelativeResize="0"/>
          <p:nvPr/>
        </p:nvPicPr>
        <p:blipFill>
          <a:blip r:embed="rId4">
            <a:alphaModFix/>
          </a:blip>
          <a:stretch>
            <a:fillRect/>
          </a:stretch>
        </p:blipFill>
        <p:spPr>
          <a:xfrm>
            <a:off x="457200" y="3082050"/>
            <a:ext cx="2800350" cy="571500"/>
          </a:xfrm>
          <a:prstGeom prst="rect">
            <a:avLst/>
          </a:prstGeom>
          <a:noFill/>
          <a:ln>
            <a:noFill/>
          </a:ln>
        </p:spPr>
      </p:pic>
      <p:sp>
        <p:nvSpPr>
          <p:cNvPr id="105" name="Shape 105"/>
          <p:cNvSpPr txBox="1">
            <a:spLocks noGrp="1"/>
          </p:cNvSpPr>
          <p:nvPr>
            <p:ph type="body" idx="1"/>
          </p:nvPr>
        </p:nvSpPr>
        <p:spPr>
          <a:xfrm>
            <a:off x="457200" y="1942400"/>
            <a:ext cx="2800499" cy="654599"/>
          </a:xfrm>
          <a:prstGeom prst="rect">
            <a:avLst/>
          </a:prstGeom>
        </p:spPr>
        <p:txBody>
          <a:bodyPr lIns="91425" tIns="91425" rIns="91425" bIns="91425" anchor="t" anchorCtr="0">
            <a:noAutofit/>
          </a:bodyPr>
          <a:lstStyle/>
          <a:p>
            <a:pPr lvl="0" rtl="0">
              <a:lnSpc>
                <a:spcPct val="115000"/>
              </a:lnSpc>
              <a:spcBef>
                <a:spcPts val="0"/>
              </a:spcBef>
              <a:buNone/>
            </a:pPr>
            <a:r>
              <a:rPr lang="en" sz="2800"/>
              <a:t>Workflows: 3445</a:t>
            </a:r>
          </a:p>
        </p:txBody>
      </p:sp>
      <p:graphicFrame>
        <p:nvGraphicFramePr>
          <p:cNvPr id="106" name="Shape 106"/>
          <p:cNvGraphicFramePr/>
          <p:nvPr/>
        </p:nvGraphicFramePr>
        <p:xfrm>
          <a:off x="3898050" y="1139575"/>
          <a:ext cx="4635750" cy="1727415"/>
        </p:xfrm>
        <a:graphic>
          <a:graphicData uri="http://schemas.openxmlformats.org/drawingml/2006/table">
            <a:tbl>
              <a:tblPr>
                <a:noFill/>
                <a:tableStyleId>{9CF45634-D2E9-4830-94BF-A1A719C447D4}</a:tableStyleId>
              </a:tblPr>
              <a:tblGrid>
                <a:gridCol w="2077350"/>
                <a:gridCol w="1290150"/>
                <a:gridCol w="1268250"/>
              </a:tblGrid>
              <a:tr h="660675">
                <a:tc>
                  <a:txBody>
                    <a:bodyPr/>
                    <a:lstStyle/>
                    <a:p>
                      <a:pPr lvl="0" rtl="0">
                        <a:lnSpc>
                          <a:spcPct val="115000"/>
                        </a:lnSpc>
                        <a:spcBef>
                          <a:spcPts val="0"/>
                        </a:spcBef>
                        <a:buNone/>
                      </a:pPr>
                      <a:r>
                        <a:rPr lang="en" sz="2000" b="1"/>
                        <a:t>Workflow Type</a:t>
                      </a:r>
                    </a:p>
                  </a:txBody>
                  <a:tcPr marL="91425" marR="91425" marT="91425" marB="91425"/>
                </a:tc>
                <a:tc>
                  <a:txBody>
                    <a:bodyPr/>
                    <a:lstStyle/>
                    <a:p>
                      <a:pPr lvl="0" rtl="0">
                        <a:lnSpc>
                          <a:spcPct val="115000"/>
                        </a:lnSpc>
                        <a:spcBef>
                          <a:spcPts val="0"/>
                        </a:spcBef>
                        <a:buNone/>
                      </a:pPr>
                      <a:r>
                        <a:rPr lang="en" sz="2000" b="1"/>
                        <a:t>public</a:t>
                      </a:r>
                    </a:p>
                  </a:txBody>
                  <a:tcPr marL="91425" marR="91425" marT="91425" marB="91425"/>
                </a:tc>
                <a:tc>
                  <a:txBody>
                    <a:bodyPr/>
                    <a:lstStyle/>
                    <a:p>
                      <a:pPr lvl="0" rtl="0">
                        <a:lnSpc>
                          <a:spcPct val="115000"/>
                        </a:lnSpc>
                        <a:spcBef>
                          <a:spcPts val="0"/>
                        </a:spcBef>
                        <a:buNone/>
                      </a:pPr>
                      <a:r>
                        <a:rPr lang="en" sz="2000" b="1"/>
                        <a:t>private</a:t>
                      </a:r>
                    </a:p>
                  </a:txBody>
                  <a:tcPr marL="91425" marR="91425" marT="91425" marB="91425"/>
                </a:tc>
              </a:tr>
              <a:tr h="398400">
                <a:tc>
                  <a:txBody>
                    <a:bodyPr/>
                    <a:lstStyle/>
                    <a:p>
                      <a:pPr lvl="0" rtl="0">
                        <a:lnSpc>
                          <a:spcPct val="115000"/>
                        </a:lnSpc>
                        <a:spcBef>
                          <a:spcPts val="0"/>
                        </a:spcBef>
                        <a:buNone/>
                      </a:pPr>
                      <a:r>
                        <a:rPr lang="en" sz="2000"/>
                        <a:t>count</a:t>
                      </a:r>
                    </a:p>
                  </a:txBody>
                  <a:tcPr marL="91425" marR="91425" marT="91425" marB="91425"/>
                </a:tc>
                <a:tc>
                  <a:txBody>
                    <a:bodyPr/>
                    <a:lstStyle/>
                    <a:p>
                      <a:pPr lvl="0" rtl="0">
                        <a:lnSpc>
                          <a:spcPct val="115000"/>
                        </a:lnSpc>
                        <a:spcBef>
                          <a:spcPts val="0"/>
                        </a:spcBef>
                        <a:buNone/>
                      </a:pPr>
                      <a:r>
                        <a:rPr lang="en" sz="2000"/>
                        <a:t>2510</a:t>
                      </a:r>
                    </a:p>
                  </a:txBody>
                  <a:tcPr marL="91425" marR="91425" marT="91425" marB="91425"/>
                </a:tc>
                <a:tc>
                  <a:txBody>
                    <a:bodyPr/>
                    <a:lstStyle/>
                    <a:p>
                      <a:pPr lvl="0" rtl="0">
                        <a:lnSpc>
                          <a:spcPct val="115000"/>
                        </a:lnSpc>
                        <a:spcBef>
                          <a:spcPts val="0"/>
                        </a:spcBef>
                        <a:buNone/>
                      </a:pPr>
                      <a:r>
                        <a:rPr lang="en" sz="2000"/>
                        <a:t>935</a:t>
                      </a:r>
                    </a:p>
                  </a:txBody>
                  <a:tcPr marL="91425" marR="91425" marT="91425" marB="91425"/>
                </a:tc>
              </a:tr>
              <a:tr h="398400">
                <a:tc>
                  <a:txBody>
                    <a:bodyPr/>
                    <a:lstStyle/>
                    <a:p>
                      <a:pPr lvl="0" rtl="0">
                        <a:lnSpc>
                          <a:spcPct val="115000"/>
                        </a:lnSpc>
                        <a:spcBef>
                          <a:spcPts val="0"/>
                        </a:spcBef>
                        <a:buNone/>
                      </a:pPr>
                      <a:r>
                        <a:rPr lang="en" sz="2000"/>
                        <a:t>percentage</a:t>
                      </a:r>
                    </a:p>
                  </a:txBody>
                  <a:tcPr marL="91425" marR="91425" marT="91425" marB="91425"/>
                </a:tc>
                <a:tc>
                  <a:txBody>
                    <a:bodyPr/>
                    <a:lstStyle/>
                    <a:p>
                      <a:pPr lvl="0" rtl="0">
                        <a:lnSpc>
                          <a:spcPct val="115000"/>
                        </a:lnSpc>
                        <a:spcBef>
                          <a:spcPts val="0"/>
                        </a:spcBef>
                        <a:buNone/>
                      </a:pPr>
                      <a:r>
                        <a:rPr lang="en" sz="2000"/>
                        <a:t>72.9%</a:t>
                      </a:r>
                    </a:p>
                  </a:txBody>
                  <a:tcPr marL="91425" marR="91425" marT="91425" marB="91425"/>
                </a:tc>
                <a:tc>
                  <a:txBody>
                    <a:bodyPr/>
                    <a:lstStyle/>
                    <a:p>
                      <a:pPr lvl="0" rtl="0">
                        <a:lnSpc>
                          <a:spcPct val="115000"/>
                        </a:lnSpc>
                        <a:spcBef>
                          <a:spcPts val="0"/>
                        </a:spcBef>
                        <a:buNone/>
                      </a:pPr>
                      <a:r>
                        <a:rPr lang="en" sz="2000"/>
                        <a:t>27.1%</a:t>
                      </a:r>
                    </a:p>
                  </a:txBody>
                  <a:tcPr marL="91425" marR="91425" marT="91425" marB="91425"/>
                </a:tc>
              </a:tr>
            </a:tbl>
          </a:graphicData>
        </a:graphic>
      </p:graphicFrame>
      <p:sp>
        <p:nvSpPr>
          <p:cNvPr id="107" name="Shape 107"/>
          <p:cNvSpPr txBox="1">
            <a:spLocks noGrp="1"/>
          </p:cNvSpPr>
          <p:nvPr>
            <p:ph type="body" idx="2"/>
          </p:nvPr>
        </p:nvSpPr>
        <p:spPr>
          <a:xfrm>
            <a:off x="457200" y="3696225"/>
            <a:ext cx="2800499" cy="654599"/>
          </a:xfrm>
          <a:prstGeom prst="rect">
            <a:avLst/>
          </a:prstGeom>
        </p:spPr>
        <p:txBody>
          <a:bodyPr lIns="91425" tIns="91425" rIns="91425" bIns="91425" anchor="t" anchorCtr="0">
            <a:noAutofit/>
          </a:bodyPr>
          <a:lstStyle/>
          <a:p>
            <a:pPr lvl="0" rtl="0">
              <a:lnSpc>
                <a:spcPct val="115000"/>
              </a:lnSpc>
              <a:spcBef>
                <a:spcPts val="0"/>
              </a:spcBef>
              <a:buNone/>
            </a:pPr>
            <a:r>
              <a:rPr lang="en" sz="2800"/>
              <a:t>Services: 2525</a:t>
            </a:r>
          </a:p>
          <a:p>
            <a:pPr lvl="0" rtl="0">
              <a:spcBef>
                <a:spcPts val="0"/>
              </a:spcBef>
              <a:buNone/>
            </a:pPr>
            <a:endParaRPr/>
          </a:p>
        </p:txBody>
      </p:sp>
      <p:graphicFrame>
        <p:nvGraphicFramePr>
          <p:cNvPr id="108" name="Shape 108"/>
          <p:cNvGraphicFramePr/>
          <p:nvPr/>
        </p:nvGraphicFramePr>
        <p:xfrm>
          <a:off x="3898037" y="3126437"/>
          <a:ext cx="4893525" cy="1950630"/>
        </p:xfrm>
        <a:graphic>
          <a:graphicData uri="http://schemas.openxmlformats.org/drawingml/2006/table">
            <a:tbl>
              <a:tblPr>
                <a:noFill/>
                <a:tableStyleId>{C350F1F3-F644-4633-BAD8-FB50AF1B4250}</a:tableStyleId>
              </a:tblPr>
              <a:tblGrid>
                <a:gridCol w="2153600"/>
                <a:gridCol w="1264450"/>
                <a:gridCol w="1475475"/>
              </a:tblGrid>
              <a:tr h="876025">
                <a:tc>
                  <a:txBody>
                    <a:bodyPr/>
                    <a:lstStyle/>
                    <a:p>
                      <a:pPr lvl="0" rtl="0">
                        <a:lnSpc>
                          <a:spcPct val="115000"/>
                        </a:lnSpc>
                        <a:spcBef>
                          <a:spcPts val="0"/>
                        </a:spcBef>
                        <a:buNone/>
                      </a:pPr>
                      <a:r>
                        <a:rPr lang="en" sz="2000" b="1"/>
                        <a:t>Web Service Type</a:t>
                      </a:r>
                    </a:p>
                  </a:txBody>
                  <a:tcPr marL="91425" marR="91425" marT="91425" marB="91425"/>
                </a:tc>
                <a:tc>
                  <a:txBody>
                    <a:bodyPr/>
                    <a:lstStyle/>
                    <a:p>
                      <a:pPr lvl="0" rtl="0">
                        <a:lnSpc>
                          <a:spcPct val="115000"/>
                        </a:lnSpc>
                        <a:spcBef>
                          <a:spcPts val="0"/>
                        </a:spcBef>
                        <a:buNone/>
                      </a:pPr>
                      <a:r>
                        <a:rPr lang="en" sz="2000" b="1"/>
                        <a:t>SOAP</a:t>
                      </a:r>
                    </a:p>
                  </a:txBody>
                  <a:tcPr marL="91425" marR="91425" marT="91425" marB="91425"/>
                </a:tc>
                <a:tc>
                  <a:txBody>
                    <a:bodyPr/>
                    <a:lstStyle/>
                    <a:p>
                      <a:pPr lvl="0" rtl="0">
                        <a:lnSpc>
                          <a:spcPct val="115000"/>
                        </a:lnSpc>
                        <a:spcBef>
                          <a:spcPts val="0"/>
                        </a:spcBef>
                        <a:buNone/>
                      </a:pPr>
                      <a:r>
                        <a:rPr lang="en" sz="2000" b="1"/>
                        <a:t>REST</a:t>
                      </a:r>
                    </a:p>
                  </a:txBody>
                  <a:tcPr marL="91425" marR="91425" marT="91425" marB="91425"/>
                </a:tc>
              </a:tr>
              <a:tr h="528225">
                <a:tc>
                  <a:txBody>
                    <a:bodyPr/>
                    <a:lstStyle/>
                    <a:p>
                      <a:pPr lvl="0" rtl="0">
                        <a:lnSpc>
                          <a:spcPct val="115000"/>
                        </a:lnSpc>
                        <a:spcBef>
                          <a:spcPts val="0"/>
                        </a:spcBef>
                        <a:buNone/>
                      </a:pPr>
                      <a:r>
                        <a:rPr lang="en" sz="2000"/>
                        <a:t>count</a:t>
                      </a:r>
                    </a:p>
                  </a:txBody>
                  <a:tcPr marL="91425" marR="91425" marT="91425" marB="91425"/>
                </a:tc>
                <a:tc>
                  <a:txBody>
                    <a:bodyPr/>
                    <a:lstStyle/>
                    <a:p>
                      <a:pPr lvl="0" rtl="0">
                        <a:lnSpc>
                          <a:spcPct val="115000"/>
                        </a:lnSpc>
                        <a:spcBef>
                          <a:spcPts val="0"/>
                        </a:spcBef>
                        <a:buNone/>
                      </a:pPr>
                      <a:r>
                        <a:rPr lang="en" sz="2000"/>
                        <a:t>2314</a:t>
                      </a:r>
                    </a:p>
                  </a:txBody>
                  <a:tcPr marL="91425" marR="91425" marT="91425" marB="91425"/>
                </a:tc>
                <a:tc>
                  <a:txBody>
                    <a:bodyPr/>
                    <a:lstStyle/>
                    <a:p>
                      <a:pPr lvl="0" rtl="0">
                        <a:lnSpc>
                          <a:spcPct val="115000"/>
                        </a:lnSpc>
                        <a:spcBef>
                          <a:spcPts val="0"/>
                        </a:spcBef>
                        <a:buNone/>
                      </a:pPr>
                      <a:r>
                        <a:rPr lang="en" sz="2000"/>
                        <a:t>212</a:t>
                      </a:r>
                    </a:p>
                  </a:txBody>
                  <a:tcPr marL="91425" marR="91425" marT="91425" marB="91425"/>
                </a:tc>
              </a:tr>
              <a:tr h="528225">
                <a:tc>
                  <a:txBody>
                    <a:bodyPr/>
                    <a:lstStyle/>
                    <a:p>
                      <a:pPr lvl="0" rtl="0">
                        <a:lnSpc>
                          <a:spcPct val="115000"/>
                        </a:lnSpc>
                        <a:spcBef>
                          <a:spcPts val="0"/>
                        </a:spcBef>
                        <a:buNone/>
                      </a:pPr>
                      <a:r>
                        <a:rPr lang="en" sz="2000"/>
                        <a:t>percentage</a:t>
                      </a:r>
                    </a:p>
                  </a:txBody>
                  <a:tcPr marL="91425" marR="91425" marT="91425" marB="91425"/>
                </a:tc>
                <a:tc>
                  <a:txBody>
                    <a:bodyPr/>
                    <a:lstStyle/>
                    <a:p>
                      <a:pPr lvl="0" rtl="0">
                        <a:lnSpc>
                          <a:spcPct val="115000"/>
                        </a:lnSpc>
                        <a:spcBef>
                          <a:spcPts val="0"/>
                        </a:spcBef>
                        <a:buNone/>
                      </a:pPr>
                      <a:r>
                        <a:rPr lang="en" sz="2000"/>
                        <a:t>91.6%</a:t>
                      </a:r>
                    </a:p>
                  </a:txBody>
                  <a:tcPr marL="91425" marR="91425" marT="91425" marB="91425"/>
                </a:tc>
                <a:tc>
                  <a:txBody>
                    <a:bodyPr/>
                    <a:lstStyle/>
                    <a:p>
                      <a:pPr lvl="0" rtl="0">
                        <a:lnSpc>
                          <a:spcPct val="115000"/>
                        </a:lnSpc>
                        <a:spcBef>
                          <a:spcPts val="0"/>
                        </a:spcBef>
                        <a:buNone/>
                      </a:pPr>
                      <a:r>
                        <a:rPr lang="en" sz="2000"/>
                        <a:t>8.4%</a:t>
                      </a:r>
                    </a:p>
                  </a:txBody>
                  <a:tcPr marL="91425" marR="91425" marT="91425" marB="91425"/>
                </a:tc>
              </a:tr>
            </a:tbl>
          </a:graphicData>
        </a:graphic>
      </p:graphicFrame>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Visualization</a:t>
            </a:r>
          </a:p>
        </p:txBody>
      </p:sp>
      <p:sp>
        <p:nvSpPr>
          <p:cNvPr id="114" name="Shape 114"/>
          <p:cNvSpPr txBox="1">
            <a:spLocks noGrp="1"/>
          </p:cNvSpPr>
          <p:nvPr>
            <p:ph type="body" idx="1"/>
          </p:nvPr>
        </p:nvSpPr>
        <p:spPr>
          <a:xfrm>
            <a:off x="457200" y="1847850"/>
            <a:ext cx="5554800" cy="3078000"/>
          </a:xfrm>
          <a:prstGeom prst="rect">
            <a:avLst/>
          </a:prstGeom>
        </p:spPr>
        <p:txBody>
          <a:bodyPr lIns="91425" tIns="91425" rIns="91425" bIns="91425" anchor="t" anchorCtr="0">
            <a:noAutofit/>
          </a:bodyPr>
          <a:lstStyle/>
          <a:p>
            <a:pPr rtl="0">
              <a:spcBef>
                <a:spcPts val="0"/>
              </a:spcBef>
              <a:buNone/>
            </a:pPr>
            <a:r>
              <a:rPr lang="en" sz="2400"/>
              <a:t>Graph: G(V, E) → G(MyNode, MyEdge)</a:t>
            </a:r>
          </a:p>
          <a:p>
            <a:pPr indent="457200" rtl="0">
              <a:spcBef>
                <a:spcPts val="0"/>
              </a:spcBef>
              <a:buNone/>
            </a:pPr>
            <a:r>
              <a:rPr lang="en" sz="2400"/>
              <a:t>MyNode: Workflow</a:t>
            </a:r>
          </a:p>
          <a:p>
            <a:pPr indent="457200" rtl="0">
              <a:spcBef>
                <a:spcPts val="0"/>
              </a:spcBef>
              <a:buNone/>
            </a:pPr>
            <a:r>
              <a:rPr lang="en" sz="2400"/>
              <a:t>               SOAP Service</a:t>
            </a:r>
          </a:p>
          <a:p>
            <a:pPr lvl="0" indent="457200" rtl="0">
              <a:spcBef>
                <a:spcPts val="0"/>
              </a:spcBef>
              <a:buNone/>
            </a:pPr>
            <a:r>
              <a:rPr lang="en" sz="2400"/>
              <a:t>               REST Service</a:t>
            </a:r>
          </a:p>
          <a:p>
            <a:pPr indent="457200" rtl="0">
              <a:spcBef>
                <a:spcPts val="0"/>
              </a:spcBef>
              <a:buNone/>
            </a:pPr>
            <a:endParaRPr sz="2400"/>
          </a:p>
          <a:p>
            <a:pPr lvl="0" indent="457200" rtl="0">
              <a:spcBef>
                <a:spcPts val="0"/>
              </a:spcBef>
              <a:buNone/>
            </a:pPr>
            <a:r>
              <a:rPr lang="en" sz="2400"/>
              <a:t>MyEdge: Directed edge</a:t>
            </a:r>
          </a:p>
        </p:txBody>
      </p:sp>
      <p:pic>
        <p:nvPicPr>
          <p:cNvPr id="115" name="Shape 115"/>
          <p:cNvPicPr preferRelativeResize="0"/>
          <p:nvPr/>
        </p:nvPicPr>
        <p:blipFill>
          <a:blip r:embed="rId3">
            <a:alphaModFix/>
          </a:blip>
          <a:stretch>
            <a:fillRect/>
          </a:stretch>
        </p:blipFill>
        <p:spPr>
          <a:xfrm>
            <a:off x="5681750" y="434575"/>
            <a:ext cx="3309849" cy="4478513"/>
          </a:xfrm>
          <a:prstGeom prst="rect">
            <a:avLst/>
          </a:prstGeom>
          <a:noFill/>
          <a:ln>
            <a:noFill/>
          </a:ln>
        </p:spPr>
      </p:pic>
      <p:pic>
        <p:nvPicPr>
          <p:cNvPr id="116" name="Shape 116"/>
          <p:cNvPicPr preferRelativeResize="0"/>
          <p:nvPr/>
        </p:nvPicPr>
        <p:blipFill>
          <a:blip r:embed="rId4">
            <a:alphaModFix/>
          </a:blip>
          <a:stretch>
            <a:fillRect/>
          </a:stretch>
        </p:blipFill>
        <p:spPr>
          <a:xfrm>
            <a:off x="457200" y="1200150"/>
            <a:ext cx="2952750" cy="647700"/>
          </a:xfrm>
          <a:prstGeom prst="rect">
            <a:avLst/>
          </a:prstGeom>
          <a:noFill/>
          <a:ln>
            <a:noFill/>
          </a:ln>
        </p:spPr>
      </p:pic>
      <p:sp>
        <p:nvSpPr>
          <p:cNvPr id="117" name="Shape 117"/>
          <p:cNvSpPr/>
          <p:nvPr/>
        </p:nvSpPr>
        <p:spPr>
          <a:xfrm>
            <a:off x="4477050" y="2599225"/>
            <a:ext cx="189899" cy="189899"/>
          </a:xfrm>
          <a:prstGeom prst="rect">
            <a:avLst/>
          </a:prstGeom>
          <a:solidFill>
            <a:srgbClr val="728200"/>
          </a:solidFill>
          <a:ln>
            <a:noFill/>
          </a:ln>
        </p:spPr>
        <p:txBody>
          <a:bodyPr lIns="91425" tIns="91425" rIns="91425" bIns="91425" anchor="ctr" anchorCtr="0">
            <a:noAutofit/>
          </a:bodyPr>
          <a:lstStyle/>
          <a:p>
            <a:pPr>
              <a:spcBef>
                <a:spcPts val="0"/>
              </a:spcBef>
              <a:buNone/>
            </a:pPr>
            <a:endParaRPr/>
          </a:p>
        </p:txBody>
      </p:sp>
      <p:sp>
        <p:nvSpPr>
          <p:cNvPr id="118" name="Shape 118"/>
          <p:cNvSpPr/>
          <p:nvPr/>
        </p:nvSpPr>
        <p:spPr>
          <a:xfrm>
            <a:off x="4395600" y="2911875"/>
            <a:ext cx="352800" cy="352800"/>
          </a:xfrm>
          <a:prstGeom prst="ellipse">
            <a:avLst/>
          </a:prstGeom>
          <a:solidFill>
            <a:srgbClr val="45818E"/>
          </a:solidFill>
          <a:ln>
            <a:noFill/>
          </a:ln>
        </p:spPr>
        <p:txBody>
          <a:bodyPr lIns="91425" tIns="91425" rIns="91425" bIns="91425" anchor="ctr" anchorCtr="0">
            <a:noAutofit/>
          </a:bodyPr>
          <a:lstStyle/>
          <a:p>
            <a:pPr>
              <a:spcBef>
                <a:spcPts val="0"/>
              </a:spcBef>
              <a:buNone/>
            </a:pPr>
            <a:endParaRPr/>
          </a:p>
        </p:txBody>
      </p:sp>
      <p:sp>
        <p:nvSpPr>
          <p:cNvPr id="119" name="Shape 119"/>
          <p:cNvSpPr/>
          <p:nvPr/>
        </p:nvSpPr>
        <p:spPr>
          <a:xfrm>
            <a:off x="4422750" y="3387425"/>
            <a:ext cx="298500" cy="352800"/>
          </a:xfrm>
          <a:prstGeom prst="rect">
            <a:avLst/>
          </a:prstGeom>
          <a:solidFill>
            <a:srgbClr val="674EA7"/>
          </a:solidFill>
          <a:ln>
            <a:noFill/>
          </a:ln>
        </p:spPr>
        <p:txBody>
          <a:bodyPr lIns="91425" tIns="91425" rIns="91425" bIns="91425" anchor="ctr" anchorCtr="0">
            <a:noAutofit/>
          </a:bodyPr>
          <a:lstStyle/>
          <a:p>
            <a:pPr>
              <a:spcBef>
                <a:spcPts val="0"/>
              </a:spcBef>
              <a:buNone/>
            </a:pPr>
            <a:endParaRPr/>
          </a:p>
        </p:txBody>
      </p:sp>
      <p:cxnSp>
        <p:nvCxnSpPr>
          <p:cNvPr id="120" name="Shape 120"/>
          <p:cNvCxnSpPr/>
          <p:nvPr/>
        </p:nvCxnSpPr>
        <p:spPr>
          <a:xfrm>
            <a:off x="4266625" y="4432375"/>
            <a:ext cx="963600" cy="0"/>
          </a:xfrm>
          <a:prstGeom prst="straightConnector1">
            <a:avLst/>
          </a:prstGeom>
          <a:noFill/>
          <a:ln w="19050" cap="flat">
            <a:solidFill>
              <a:srgbClr val="000000"/>
            </a:solidFill>
            <a:prstDash val="solid"/>
            <a:round/>
            <a:headEnd type="none" w="lg" len="lg"/>
            <a:tailEnd type="stealth" w="lg" len="lg"/>
          </a:ln>
        </p:spPr>
      </p:cxn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525625" y="1447378"/>
            <a:ext cx="8229600" cy="857400"/>
          </a:xfrm>
          <a:prstGeom prst="rect">
            <a:avLst/>
          </a:prstGeom>
        </p:spPr>
        <p:txBody>
          <a:bodyPr lIns="91425" tIns="91425" rIns="91425" bIns="91425" anchor="b" anchorCtr="0">
            <a:noAutofit/>
          </a:bodyPr>
          <a:lstStyle/>
          <a:p>
            <a:pPr>
              <a:spcBef>
                <a:spcPts val="0"/>
              </a:spcBef>
              <a:buNone/>
            </a:pPr>
            <a:r>
              <a:rPr lang="en"/>
              <a:t>System Implementation</a:t>
            </a:r>
          </a:p>
        </p:txBody>
      </p:sp>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Data Collection &amp; Analysis</a:t>
            </a:r>
          </a:p>
        </p:txBody>
      </p:sp>
      <p:sp>
        <p:nvSpPr>
          <p:cNvPr id="131" name="Shape 13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sz="2800"/>
          </a:p>
          <a:p>
            <a:pPr lvl="0" rtl="0">
              <a:spcBef>
                <a:spcPts val="0"/>
              </a:spcBef>
              <a:buNone/>
            </a:pPr>
            <a:endParaRPr sz="2800"/>
          </a:p>
        </p:txBody>
      </p:sp>
      <p:pic>
        <p:nvPicPr>
          <p:cNvPr id="132" name="Shape 132"/>
          <p:cNvPicPr preferRelativeResize="0"/>
          <p:nvPr/>
        </p:nvPicPr>
        <p:blipFill>
          <a:blip r:embed="rId3">
            <a:alphaModFix/>
          </a:blip>
          <a:stretch>
            <a:fillRect/>
          </a:stretch>
        </p:blipFill>
        <p:spPr>
          <a:xfrm>
            <a:off x="457200" y="1200150"/>
            <a:ext cx="2924175" cy="561975"/>
          </a:xfrm>
          <a:prstGeom prst="rect">
            <a:avLst/>
          </a:prstGeom>
          <a:noFill/>
          <a:ln>
            <a:noFill/>
          </a:ln>
        </p:spPr>
      </p:pic>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Shape 137"/>
          <p:cNvPicPr preferRelativeResize="0"/>
          <p:nvPr/>
        </p:nvPicPr>
        <p:blipFill>
          <a:blip r:embed="rId3">
            <a:alphaModFix/>
          </a:blip>
          <a:stretch>
            <a:fillRect/>
          </a:stretch>
        </p:blipFill>
        <p:spPr>
          <a:xfrm>
            <a:off x="548712" y="2131150"/>
            <a:ext cx="8156825" cy="2848150"/>
          </a:xfrm>
          <a:prstGeom prst="rect">
            <a:avLst/>
          </a:prstGeom>
          <a:noFill/>
          <a:ln>
            <a:noFill/>
          </a:ln>
        </p:spPr>
      </p:pic>
      <p:pic>
        <p:nvPicPr>
          <p:cNvPr id="138" name="Shape 138"/>
          <p:cNvPicPr preferRelativeResize="0"/>
          <p:nvPr/>
        </p:nvPicPr>
        <p:blipFill>
          <a:blip r:embed="rId4">
            <a:alphaModFix/>
          </a:blip>
          <a:stretch>
            <a:fillRect/>
          </a:stretch>
        </p:blipFill>
        <p:spPr>
          <a:xfrm>
            <a:off x="2457462" y="384875"/>
            <a:ext cx="6562563" cy="1650600"/>
          </a:xfrm>
          <a:prstGeom prst="rect">
            <a:avLst/>
          </a:prstGeom>
          <a:noFill/>
          <a:ln>
            <a:noFill/>
          </a:ln>
        </p:spPr>
      </p:pic>
      <p:sp>
        <p:nvSpPr>
          <p:cNvPr id="139" name="Shape 139"/>
          <p:cNvSpPr txBox="1"/>
          <p:nvPr/>
        </p:nvSpPr>
        <p:spPr>
          <a:xfrm>
            <a:off x="120625" y="157500"/>
            <a:ext cx="1889999" cy="1650599"/>
          </a:xfrm>
          <a:prstGeom prst="rect">
            <a:avLst/>
          </a:prstGeom>
          <a:noFill/>
          <a:ln>
            <a:noFill/>
          </a:ln>
        </p:spPr>
        <p:txBody>
          <a:bodyPr lIns="91425" tIns="91425" rIns="91425" bIns="91425" anchor="t" anchorCtr="0">
            <a:noAutofit/>
          </a:bodyPr>
          <a:lstStyle/>
          <a:p>
            <a:pPr>
              <a:spcBef>
                <a:spcPts val="0"/>
              </a:spcBef>
              <a:buNone/>
            </a:pPr>
            <a:endParaRPr/>
          </a:p>
        </p:txBody>
      </p:sp>
      <p:sp>
        <p:nvSpPr>
          <p:cNvPr id="140" name="Shape 140"/>
          <p:cNvSpPr txBox="1"/>
          <p:nvPr/>
        </p:nvSpPr>
        <p:spPr>
          <a:xfrm>
            <a:off x="84725" y="157500"/>
            <a:ext cx="2428200" cy="1877999"/>
          </a:xfrm>
          <a:prstGeom prst="rect">
            <a:avLst/>
          </a:prstGeom>
          <a:noFill/>
          <a:ln>
            <a:noFill/>
          </a:ln>
        </p:spPr>
        <p:txBody>
          <a:bodyPr lIns="91425" tIns="91425" rIns="91425" bIns="91425" anchor="t" anchorCtr="0">
            <a:noAutofit/>
          </a:bodyPr>
          <a:lstStyle/>
          <a:p>
            <a:pPr lvl="0" algn="ctr" rtl="0">
              <a:spcBef>
                <a:spcPts val="0"/>
              </a:spcBef>
              <a:buNone/>
            </a:pPr>
            <a:endParaRPr sz="1200">
              <a:solidFill>
                <a:srgbClr val="FF0000"/>
              </a:solidFill>
            </a:endParaRPr>
          </a:p>
          <a:p>
            <a:pPr lvl="0" algn="ctr" rtl="0">
              <a:spcBef>
                <a:spcPts val="0"/>
              </a:spcBef>
              <a:buNone/>
            </a:pPr>
            <a:r>
              <a:rPr lang="en" sz="2400">
                <a:solidFill>
                  <a:srgbClr val="FF0000"/>
                </a:solidFill>
              </a:rPr>
              <a:t>Workflows Raw DataSet</a:t>
            </a:r>
          </a:p>
          <a:p>
            <a:pPr lvl="0" algn="ctr" rtl="0">
              <a:spcBef>
                <a:spcPts val="0"/>
              </a:spcBef>
              <a:buNone/>
            </a:pPr>
            <a:endParaRPr sz="1200">
              <a:solidFill>
                <a:srgbClr val="FF0000"/>
              </a:solidFill>
            </a:endParaRPr>
          </a:p>
          <a:p>
            <a:pPr lvl="0" algn="ctr" rtl="0">
              <a:spcBef>
                <a:spcPts val="0"/>
              </a:spcBef>
              <a:buNone/>
            </a:pPr>
            <a:r>
              <a:rPr lang="en" sz="2400">
                <a:solidFill>
                  <a:srgbClr val="FF0000"/>
                </a:solidFill>
              </a:rPr>
              <a:t>my experiment</a:t>
            </a:r>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subTitle" idx="1"/>
          </p:nvPr>
        </p:nvSpPr>
        <p:spPr>
          <a:xfrm>
            <a:off x="566175" y="64978"/>
            <a:ext cx="7772400" cy="784799"/>
          </a:xfrm>
          <a:prstGeom prst="rect">
            <a:avLst/>
          </a:prstGeom>
        </p:spPr>
        <p:txBody>
          <a:bodyPr lIns="91425" tIns="91425" rIns="91425" bIns="91425" anchor="t" anchorCtr="0">
            <a:noAutofit/>
          </a:bodyPr>
          <a:lstStyle/>
          <a:p>
            <a:pPr lvl="0" rtl="0">
              <a:spcBef>
                <a:spcPts val="0"/>
              </a:spcBef>
              <a:buNone/>
            </a:pPr>
            <a:r>
              <a:rPr lang="en">
                <a:solidFill>
                  <a:srgbClr val="FF0000"/>
                </a:solidFill>
              </a:rPr>
              <a:t>Download Workflows</a:t>
            </a:r>
          </a:p>
        </p:txBody>
      </p:sp>
      <p:pic>
        <p:nvPicPr>
          <p:cNvPr id="146" name="Shape 146"/>
          <p:cNvPicPr preferRelativeResize="0"/>
          <p:nvPr/>
        </p:nvPicPr>
        <p:blipFill>
          <a:blip r:embed="rId3">
            <a:alphaModFix/>
          </a:blip>
          <a:stretch>
            <a:fillRect/>
          </a:stretch>
        </p:blipFill>
        <p:spPr>
          <a:xfrm>
            <a:off x="1509700" y="731648"/>
            <a:ext cx="6124575" cy="4142174"/>
          </a:xfrm>
          <a:prstGeom prst="rect">
            <a:avLst/>
          </a:prstGeom>
          <a:noFill/>
          <a:ln>
            <a:noFill/>
          </a:ln>
        </p:spPr>
      </p:pic>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subTitle" idx="1"/>
          </p:nvPr>
        </p:nvSpPr>
        <p:spPr>
          <a:xfrm>
            <a:off x="566175" y="-90521"/>
            <a:ext cx="7772400" cy="784799"/>
          </a:xfrm>
          <a:prstGeom prst="rect">
            <a:avLst/>
          </a:prstGeom>
        </p:spPr>
        <p:txBody>
          <a:bodyPr lIns="91425" tIns="91425" rIns="91425" bIns="91425" anchor="t" anchorCtr="0">
            <a:noAutofit/>
          </a:bodyPr>
          <a:lstStyle/>
          <a:p>
            <a:pPr lvl="0" rtl="0">
              <a:spcBef>
                <a:spcPts val="0"/>
              </a:spcBef>
              <a:buNone/>
            </a:pPr>
            <a:r>
              <a:rPr lang="en">
                <a:solidFill>
                  <a:srgbClr val="FF0000"/>
                </a:solidFill>
              </a:rPr>
              <a:t>Download Workflows</a:t>
            </a:r>
          </a:p>
        </p:txBody>
      </p:sp>
      <p:pic>
        <p:nvPicPr>
          <p:cNvPr id="152" name="Shape 152"/>
          <p:cNvPicPr preferRelativeResize="0"/>
          <p:nvPr/>
        </p:nvPicPr>
        <p:blipFill>
          <a:blip r:embed="rId3">
            <a:alphaModFix/>
          </a:blip>
          <a:stretch>
            <a:fillRect/>
          </a:stretch>
        </p:blipFill>
        <p:spPr>
          <a:xfrm>
            <a:off x="1366075" y="443075"/>
            <a:ext cx="6603249" cy="4700425"/>
          </a:xfrm>
          <a:prstGeom prst="rect">
            <a:avLst/>
          </a:prstGeom>
          <a:noFill/>
          <a:ln>
            <a:noFill/>
          </a:ln>
        </p:spPr>
      </p:pic>
      <p:cxnSp>
        <p:nvCxnSpPr>
          <p:cNvPr id="153" name="Shape 153"/>
          <p:cNvCxnSpPr/>
          <p:nvPr/>
        </p:nvCxnSpPr>
        <p:spPr>
          <a:xfrm>
            <a:off x="1639750" y="4056975"/>
            <a:ext cx="4210499" cy="24000"/>
          </a:xfrm>
          <a:prstGeom prst="straightConnector1">
            <a:avLst/>
          </a:prstGeom>
          <a:noFill/>
          <a:ln w="19050" cap="flat">
            <a:solidFill>
              <a:schemeClr val="dk2"/>
            </a:solidFill>
            <a:prstDash val="solid"/>
            <a:round/>
            <a:headEnd type="none" w="lg" len="lg"/>
            <a:tailEnd type="stealth" w="lg" len="lg"/>
          </a:ln>
        </p:spPr>
      </p:cxnSp>
      <p:cxnSp>
        <p:nvCxnSpPr>
          <p:cNvPr id="154" name="Shape 154"/>
          <p:cNvCxnSpPr/>
          <p:nvPr/>
        </p:nvCxnSpPr>
        <p:spPr>
          <a:xfrm rot="10800000" flipH="1">
            <a:off x="1723475" y="3781824"/>
            <a:ext cx="4617300" cy="12000"/>
          </a:xfrm>
          <a:prstGeom prst="straightConnector1">
            <a:avLst/>
          </a:prstGeom>
          <a:noFill/>
          <a:ln w="19050" cap="flat">
            <a:solidFill>
              <a:schemeClr val="dk2"/>
            </a:solidFill>
            <a:prstDash val="solid"/>
            <a:round/>
            <a:headEnd type="none" w="lg" len="lg"/>
            <a:tailEnd type="stealth"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35" name="Shape 35"/>
          <p:cNvPicPr preferRelativeResize="0"/>
          <p:nvPr/>
        </p:nvPicPr>
        <p:blipFill>
          <a:blip r:embed="rId3">
            <a:alphaModFix/>
          </a:blip>
          <a:stretch>
            <a:fillRect/>
          </a:stretch>
        </p:blipFill>
        <p:spPr>
          <a:xfrm>
            <a:off x="152400" y="152400"/>
            <a:ext cx="8942050" cy="4854250"/>
          </a:xfrm>
          <a:prstGeom prst="rect">
            <a:avLst/>
          </a:prstGeom>
          <a:noFill/>
          <a:ln>
            <a:noFill/>
          </a:ln>
        </p:spPr>
      </p:pic>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subTitle" idx="1"/>
          </p:nvPr>
        </p:nvSpPr>
        <p:spPr>
          <a:xfrm>
            <a:off x="566175" y="64978"/>
            <a:ext cx="7772400" cy="784799"/>
          </a:xfrm>
          <a:prstGeom prst="rect">
            <a:avLst/>
          </a:prstGeom>
        </p:spPr>
        <p:txBody>
          <a:bodyPr lIns="91425" tIns="91425" rIns="91425" bIns="91425" anchor="t" anchorCtr="0">
            <a:noAutofit/>
          </a:bodyPr>
          <a:lstStyle/>
          <a:p>
            <a:pPr lvl="0" rtl="0">
              <a:spcBef>
                <a:spcPts val="0"/>
              </a:spcBef>
              <a:buNone/>
            </a:pPr>
            <a:r>
              <a:rPr lang="en">
                <a:solidFill>
                  <a:srgbClr val="FF0000"/>
                </a:solidFill>
              </a:rPr>
              <a:t>Parsing the xml</a:t>
            </a:r>
          </a:p>
        </p:txBody>
      </p:sp>
      <p:pic>
        <p:nvPicPr>
          <p:cNvPr id="160" name="Shape 160"/>
          <p:cNvPicPr preferRelativeResize="0"/>
          <p:nvPr/>
        </p:nvPicPr>
        <p:blipFill>
          <a:blip r:embed="rId3">
            <a:alphaModFix/>
          </a:blip>
          <a:stretch>
            <a:fillRect/>
          </a:stretch>
        </p:blipFill>
        <p:spPr>
          <a:xfrm>
            <a:off x="1176349" y="757449"/>
            <a:ext cx="6391999" cy="3864773"/>
          </a:xfrm>
          <a:prstGeom prst="rect">
            <a:avLst/>
          </a:prstGeom>
          <a:noFill/>
          <a:ln>
            <a:noFill/>
          </a:ln>
        </p:spPr>
      </p:pic>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subTitle" idx="1"/>
          </p:nvPr>
        </p:nvSpPr>
        <p:spPr>
          <a:xfrm>
            <a:off x="566175" y="64978"/>
            <a:ext cx="7772400" cy="784799"/>
          </a:xfrm>
          <a:prstGeom prst="rect">
            <a:avLst/>
          </a:prstGeom>
        </p:spPr>
        <p:txBody>
          <a:bodyPr lIns="91425" tIns="91425" rIns="91425" bIns="91425" anchor="t" anchorCtr="0">
            <a:noAutofit/>
          </a:bodyPr>
          <a:lstStyle/>
          <a:p>
            <a:pPr lvl="0" rtl="0">
              <a:spcBef>
                <a:spcPts val="0"/>
              </a:spcBef>
              <a:buNone/>
            </a:pPr>
            <a:r>
              <a:rPr lang="en">
                <a:solidFill>
                  <a:srgbClr val="FF0000"/>
                </a:solidFill>
              </a:rPr>
              <a:t>Parsing the xml</a:t>
            </a:r>
          </a:p>
        </p:txBody>
      </p:sp>
      <p:sp>
        <p:nvSpPr>
          <p:cNvPr id="166" name="Shape 166"/>
          <p:cNvSpPr txBox="1"/>
          <p:nvPr/>
        </p:nvSpPr>
        <p:spPr>
          <a:xfrm>
            <a:off x="470525" y="-51075"/>
            <a:ext cx="8137500" cy="3000000"/>
          </a:xfrm>
          <a:prstGeom prst="rect">
            <a:avLst/>
          </a:prstGeom>
          <a:noFill/>
          <a:ln>
            <a:noFill/>
          </a:ln>
        </p:spPr>
        <p:txBody>
          <a:bodyPr lIns="91425" tIns="91425" rIns="91425" bIns="91425" anchor="ctr" anchorCtr="0">
            <a:noAutofit/>
          </a:bodyPr>
          <a:lstStyle/>
          <a:p>
            <a:pPr marL="457200" marR="0" lvl="0" indent="-342900" algn="l" rtl="0">
              <a:lnSpc>
                <a:spcPct val="100000"/>
              </a:lnSpc>
              <a:spcBef>
                <a:spcPts val="600"/>
              </a:spcBef>
              <a:spcAft>
                <a:spcPts val="0"/>
              </a:spcAft>
              <a:buClr>
                <a:schemeClr val="dk1"/>
              </a:buClr>
              <a:buSzPct val="100000"/>
              <a:buFont typeface="Arial"/>
              <a:buChar char="●"/>
            </a:pPr>
            <a:r>
              <a:rPr lang="en" sz="1800" b="1">
                <a:solidFill>
                  <a:schemeClr val="dk1"/>
                </a:solidFill>
              </a:rPr>
              <a:t>Different types of workflows are encoded in different xml formats.</a:t>
            </a:r>
          </a:p>
          <a:p>
            <a:pPr lvl="0" indent="2019300" rtl="0">
              <a:lnSpc>
                <a:spcPct val="115000"/>
              </a:lnSpc>
              <a:spcBef>
                <a:spcPts val="0"/>
              </a:spcBef>
              <a:buNone/>
            </a:pPr>
            <a:endParaRPr sz="3000">
              <a:solidFill>
                <a:srgbClr val="FF0000"/>
              </a:solidFill>
            </a:endParaRPr>
          </a:p>
        </p:txBody>
      </p:sp>
      <p:pic>
        <p:nvPicPr>
          <p:cNvPr id="167" name="Shape 167"/>
          <p:cNvPicPr preferRelativeResize="0"/>
          <p:nvPr/>
        </p:nvPicPr>
        <p:blipFill>
          <a:blip r:embed="rId3">
            <a:alphaModFix/>
          </a:blip>
          <a:stretch>
            <a:fillRect/>
          </a:stretch>
        </p:blipFill>
        <p:spPr>
          <a:xfrm>
            <a:off x="398350" y="1521150"/>
            <a:ext cx="3971925" cy="3057525"/>
          </a:xfrm>
          <a:prstGeom prst="rect">
            <a:avLst/>
          </a:prstGeom>
          <a:noFill/>
          <a:ln>
            <a:noFill/>
          </a:ln>
        </p:spPr>
      </p:pic>
      <p:pic>
        <p:nvPicPr>
          <p:cNvPr id="168" name="Shape 168"/>
          <p:cNvPicPr preferRelativeResize="0"/>
          <p:nvPr/>
        </p:nvPicPr>
        <p:blipFill>
          <a:blip r:embed="rId4">
            <a:alphaModFix/>
          </a:blip>
          <a:stretch>
            <a:fillRect/>
          </a:stretch>
        </p:blipFill>
        <p:spPr>
          <a:xfrm>
            <a:off x="4504575" y="1559250"/>
            <a:ext cx="4419600" cy="2981325"/>
          </a:xfrm>
          <a:prstGeom prst="rect">
            <a:avLst/>
          </a:prstGeom>
          <a:noFill/>
          <a:ln>
            <a:noFill/>
          </a:ln>
        </p:spPr>
      </p:pic>
      <p:sp>
        <p:nvSpPr>
          <p:cNvPr id="169" name="Shape 169"/>
          <p:cNvSpPr txBox="1"/>
          <p:nvPr/>
        </p:nvSpPr>
        <p:spPr>
          <a:xfrm>
            <a:off x="1432925" y="4737150"/>
            <a:ext cx="1646700" cy="160500"/>
          </a:xfrm>
          <a:prstGeom prst="rect">
            <a:avLst/>
          </a:prstGeom>
          <a:noFill/>
          <a:ln>
            <a:noFill/>
          </a:ln>
        </p:spPr>
        <p:txBody>
          <a:bodyPr lIns="91425" tIns="91425" rIns="91425" bIns="91425" anchor="t" anchorCtr="0">
            <a:noAutofit/>
          </a:bodyPr>
          <a:lstStyle/>
          <a:p>
            <a:pPr>
              <a:spcBef>
                <a:spcPts val="0"/>
              </a:spcBef>
              <a:buNone/>
            </a:pPr>
            <a:r>
              <a:rPr lang="en"/>
              <a:t>Taverna</a:t>
            </a:r>
          </a:p>
        </p:txBody>
      </p:sp>
      <p:sp>
        <p:nvSpPr>
          <p:cNvPr id="170" name="Shape 170"/>
          <p:cNvSpPr txBox="1"/>
          <p:nvPr/>
        </p:nvSpPr>
        <p:spPr>
          <a:xfrm>
            <a:off x="5263825" y="4737150"/>
            <a:ext cx="1646700" cy="160500"/>
          </a:xfrm>
          <a:prstGeom prst="rect">
            <a:avLst/>
          </a:prstGeom>
          <a:noFill/>
          <a:ln>
            <a:noFill/>
          </a:ln>
        </p:spPr>
        <p:txBody>
          <a:bodyPr lIns="91425" tIns="91425" rIns="91425" bIns="91425" anchor="t" anchorCtr="0">
            <a:noAutofit/>
          </a:bodyPr>
          <a:lstStyle/>
          <a:p>
            <a:pPr lvl="0" rtl="0">
              <a:spcBef>
                <a:spcPts val="0"/>
              </a:spcBef>
              <a:buNone/>
            </a:pPr>
            <a:r>
              <a:rPr lang="en"/>
              <a:t>Taverna2</a:t>
            </a: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subTitle" idx="1"/>
          </p:nvPr>
        </p:nvSpPr>
        <p:spPr>
          <a:xfrm>
            <a:off x="566175" y="64978"/>
            <a:ext cx="7772400" cy="784799"/>
          </a:xfrm>
          <a:prstGeom prst="rect">
            <a:avLst/>
          </a:prstGeom>
        </p:spPr>
        <p:txBody>
          <a:bodyPr lIns="91425" tIns="91425" rIns="91425" bIns="91425" anchor="t" anchorCtr="0">
            <a:noAutofit/>
          </a:bodyPr>
          <a:lstStyle/>
          <a:p>
            <a:pPr lvl="0" rtl="0">
              <a:spcBef>
                <a:spcPts val="0"/>
              </a:spcBef>
              <a:buNone/>
            </a:pPr>
            <a:r>
              <a:rPr lang="en">
                <a:solidFill>
                  <a:srgbClr val="FF0000"/>
                </a:solidFill>
              </a:rPr>
              <a:t>Parsing the xml</a:t>
            </a:r>
          </a:p>
        </p:txBody>
      </p:sp>
      <p:pic>
        <p:nvPicPr>
          <p:cNvPr id="176" name="Shape 176"/>
          <p:cNvPicPr preferRelativeResize="0"/>
          <p:nvPr/>
        </p:nvPicPr>
        <p:blipFill>
          <a:blip r:embed="rId3">
            <a:alphaModFix/>
          </a:blip>
          <a:stretch>
            <a:fillRect/>
          </a:stretch>
        </p:blipFill>
        <p:spPr>
          <a:xfrm>
            <a:off x="366275" y="1082725"/>
            <a:ext cx="2916574" cy="3607350"/>
          </a:xfrm>
          <a:prstGeom prst="rect">
            <a:avLst/>
          </a:prstGeom>
          <a:noFill/>
          <a:ln>
            <a:noFill/>
          </a:ln>
        </p:spPr>
      </p:pic>
      <p:sp>
        <p:nvSpPr>
          <p:cNvPr id="177" name="Shape 177"/>
          <p:cNvSpPr txBox="1"/>
          <p:nvPr/>
        </p:nvSpPr>
        <p:spPr>
          <a:xfrm>
            <a:off x="3945850" y="1315275"/>
            <a:ext cx="3304200" cy="30477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78571"/>
              <a:buFont typeface="Arial"/>
              <a:buNone/>
            </a:pPr>
            <a:r>
              <a:rPr lang="en">
                <a:solidFill>
                  <a:schemeClr val="dk1"/>
                </a:solidFill>
              </a:rPr>
              <a:t>We mainly parse and discuss the Taverna 2 and Taverna 1, and we also get some other formats like kepler and Galaxy,and despite some not well-formatted xml and some error code, we totally get 2044 results.</a:t>
            </a:r>
          </a:p>
          <a:p>
            <a:pPr lvl="0" rtl="0">
              <a:lnSpc>
                <a:spcPct val="115000"/>
              </a:lnSpc>
              <a:spcBef>
                <a:spcPts val="0"/>
              </a:spcBef>
              <a:buClr>
                <a:schemeClr val="dk1"/>
              </a:buClr>
              <a:buFont typeface="Arial"/>
              <a:buNone/>
            </a:pPr>
            <a:endParaRPr>
              <a:solidFill>
                <a:schemeClr val="dk1"/>
              </a:solidFill>
            </a:endParaRPr>
          </a:p>
          <a:p>
            <a:pPr>
              <a:spcBef>
                <a:spcPts val="0"/>
              </a:spcBef>
              <a:buNone/>
            </a:pPr>
            <a:endParaRPr/>
          </a:p>
        </p:txBody>
      </p:sp>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Data Collection &amp; Analysis</a:t>
            </a:r>
          </a:p>
        </p:txBody>
      </p:sp>
      <p:sp>
        <p:nvSpPr>
          <p:cNvPr id="183" name="Shape 18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endParaRPr sz="2800"/>
          </a:p>
          <a:p>
            <a:pPr lvl="0" rtl="0">
              <a:spcBef>
                <a:spcPts val="0"/>
              </a:spcBef>
              <a:buNone/>
            </a:pPr>
            <a:endParaRPr sz="2800"/>
          </a:p>
        </p:txBody>
      </p:sp>
      <p:pic>
        <p:nvPicPr>
          <p:cNvPr id="184" name="Shape 184"/>
          <p:cNvPicPr preferRelativeResize="0"/>
          <p:nvPr/>
        </p:nvPicPr>
        <p:blipFill>
          <a:blip r:embed="rId3">
            <a:alphaModFix/>
          </a:blip>
          <a:stretch>
            <a:fillRect/>
          </a:stretch>
        </p:blipFill>
        <p:spPr>
          <a:xfrm>
            <a:off x="537025" y="1200150"/>
            <a:ext cx="2800350" cy="571500"/>
          </a:xfrm>
          <a:prstGeom prst="rect">
            <a:avLst/>
          </a:prstGeom>
          <a:noFill/>
          <a:ln>
            <a:noFill/>
          </a:ln>
        </p:spPr>
      </p:pic>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316528"/>
            <a:ext cx="8229600" cy="857400"/>
          </a:xfrm>
          <a:prstGeom prst="rect">
            <a:avLst/>
          </a:prstGeom>
        </p:spPr>
        <p:txBody>
          <a:bodyPr lIns="91425" tIns="91425" rIns="91425" bIns="91425" anchor="b" anchorCtr="0">
            <a:noAutofit/>
          </a:bodyPr>
          <a:lstStyle/>
          <a:p>
            <a:pPr lvl="0" rtl="0">
              <a:spcBef>
                <a:spcPts val="0"/>
              </a:spcBef>
              <a:buNone/>
            </a:pPr>
            <a:r>
              <a:rPr lang="en" sz="3000" b="0"/>
              <a:t>Biocatalogue</a:t>
            </a:r>
          </a:p>
        </p:txBody>
      </p:sp>
      <p:sp>
        <p:nvSpPr>
          <p:cNvPr id="190" name="Shape 190"/>
          <p:cNvSpPr txBox="1">
            <a:spLocks noGrp="1"/>
          </p:cNvSpPr>
          <p:nvPr>
            <p:ph type="body" idx="1"/>
          </p:nvPr>
        </p:nvSpPr>
        <p:spPr>
          <a:xfrm>
            <a:off x="457200" y="1173925"/>
            <a:ext cx="8229600" cy="524699"/>
          </a:xfrm>
          <a:prstGeom prst="rect">
            <a:avLst/>
          </a:prstGeom>
        </p:spPr>
        <p:txBody>
          <a:bodyPr lIns="91425" tIns="91425" rIns="91425" bIns="91425" anchor="t" anchorCtr="0">
            <a:noAutofit/>
          </a:bodyPr>
          <a:lstStyle/>
          <a:p>
            <a:pPr lvl="0" rtl="0">
              <a:spcBef>
                <a:spcPts val="0"/>
              </a:spcBef>
              <a:buNone/>
            </a:pPr>
            <a:r>
              <a:rPr lang="en" sz="1800"/>
              <a:t>SOAP: parse the wsdlLocation</a:t>
            </a:r>
          </a:p>
        </p:txBody>
      </p:sp>
      <p:pic>
        <p:nvPicPr>
          <p:cNvPr id="191" name="Shape 191"/>
          <p:cNvPicPr preferRelativeResize="0"/>
          <p:nvPr/>
        </p:nvPicPr>
        <p:blipFill>
          <a:blip r:embed="rId3">
            <a:alphaModFix/>
          </a:blip>
          <a:stretch>
            <a:fillRect/>
          </a:stretch>
        </p:blipFill>
        <p:spPr>
          <a:xfrm>
            <a:off x="0" y="2051480"/>
            <a:ext cx="9143999" cy="1452239"/>
          </a:xfrm>
          <a:prstGeom prst="rect">
            <a:avLst/>
          </a:prstGeom>
          <a:noFill/>
          <a:ln>
            <a:noFill/>
          </a:ln>
        </p:spPr>
      </p:pic>
      <p:sp>
        <p:nvSpPr>
          <p:cNvPr id="192" name="Shape 192"/>
          <p:cNvSpPr txBox="1"/>
          <p:nvPr/>
        </p:nvSpPr>
        <p:spPr>
          <a:xfrm>
            <a:off x="0" y="1719050"/>
            <a:ext cx="2456399" cy="312000"/>
          </a:xfrm>
          <a:prstGeom prst="rect">
            <a:avLst/>
          </a:prstGeom>
          <a:noFill/>
          <a:ln>
            <a:noFill/>
          </a:ln>
        </p:spPr>
        <p:txBody>
          <a:bodyPr lIns="91425" tIns="91425" rIns="91425" bIns="91425" anchor="t" anchorCtr="0">
            <a:noAutofit/>
          </a:bodyPr>
          <a:lstStyle/>
          <a:p>
            <a:pPr lvl="0" rtl="0">
              <a:spcBef>
                <a:spcPts val="0"/>
              </a:spcBef>
              <a:buNone/>
            </a:pPr>
            <a:r>
              <a:rPr lang="en"/>
              <a:t>…....</a:t>
            </a:r>
          </a:p>
        </p:txBody>
      </p:sp>
      <p:sp>
        <p:nvSpPr>
          <p:cNvPr id="193" name="Shape 193"/>
          <p:cNvSpPr txBox="1"/>
          <p:nvPr/>
        </p:nvSpPr>
        <p:spPr>
          <a:xfrm>
            <a:off x="0" y="3374875"/>
            <a:ext cx="2456399" cy="312000"/>
          </a:xfrm>
          <a:prstGeom prst="rect">
            <a:avLst/>
          </a:prstGeom>
          <a:noFill/>
          <a:ln>
            <a:noFill/>
          </a:ln>
        </p:spPr>
        <p:txBody>
          <a:bodyPr lIns="91425" tIns="91425" rIns="91425" bIns="91425" anchor="t" anchorCtr="0">
            <a:noAutofit/>
          </a:bodyPr>
          <a:lstStyle/>
          <a:p>
            <a:pPr lvl="0" rtl="0">
              <a:spcBef>
                <a:spcPts val="0"/>
              </a:spcBef>
              <a:buNone/>
            </a:pPr>
            <a:r>
              <a:rPr lang="en"/>
              <a:t>…....</a:t>
            </a:r>
          </a:p>
        </p:txBody>
      </p:sp>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457200" y="1063375"/>
            <a:ext cx="8229600" cy="524699"/>
          </a:xfrm>
          <a:prstGeom prst="rect">
            <a:avLst/>
          </a:prstGeom>
        </p:spPr>
        <p:txBody>
          <a:bodyPr lIns="91425" tIns="91425" rIns="91425" bIns="91425" anchor="t" anchorCtr="0">
            <a:noAutofit/>
          </a:bodyPr>
          <a:lstStyle/>
          <a:p>
            <a:pPr lvl="0" rtl="0">
              <a:spcBef>
                <a:spcPts val="0"/>
              </a:spcBef>
              <a:buNone/>
            </a:pPr>
            <a:r>
              <a:rPr lang="en" sz="1800"/>
              <a:t>REST: parse the API endpoint</a:t>
            </a:r>
          </a:p>
        </p:txBody>
      </p:sp>
      <p:pic>
        <p:nvPicPr>
          <p:cNvPr id="199" name="Shape 199"/>
          <p:cNvPicPr preferRelativeResize="0"/>
          <p:nvPr/>
        </p:nvPicPr>
        <p:blipFill>
          <a:blip r:embed="rId3">
            <a:alphaModFix/>
          </a:blip>
          <a:stretch>
            <a:fillRect/>
          </a:stretch>
        </p:blipFill>
        <p:spPr>
          <a:xfrm>
            <a:off x="0" y="1601490"/>
            <a:ext cx="9143999" cy="3069719"/>
          </a:xfrm>
          <a:prstGeom prst="rect">
            <a:avLst/>
          </a:prstGeom>
          <a:noFill/>
          <a:ln>
            <a:noFill/>
          </a:ln>
        </p:spPr>
      </p:pic>
      <p:sp>
        <p:nvSpPr>
          <p:cNvPr id="200" name="Shape 20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000" b="0"/>
              <a:t>Biocatalogue</a:t>
            </a:r>
          </a:p>
        </p:txBody>
      </p:sp>
      <p:sp>
        <p:nvSpPr>
          <p:cNvPr id="201" name="Shape 201"/>
          <p:cNvSpPr txBox="1"/>
          <p:nvPr/>
        </p:nvSpPr>
        <p:spPr>
          <a:xfrm>
            <a:off x="0" y="4487700"/>
            <a:ext cx="2456399" cy="312000"/>
          </a:xfrm>
          <a:prstGeom prst="rect">
            <a:avLst/>
          </a:prstGeom>
          <a:noFill/>
          <a:ln>
            <a:noFill/>
          </a:ln>
        </p:spPr>
        <p:txBody>
          <a:bodyPr lIns="91425" tIns="91425" rIns="91425" bIns="91425" anchor="t" anchorCtr="0">
            <a:noAutofit/>
          </a:bodyPr>
          <a:lstStyle/>
          <a:p>
            <a:pPr lvl="0" rtl="0">
              <a:spcBef>
                <a:spcPts val="0"/>
              </a:spcBef>
              <a:buNone/>
            </a:pPr>
            <a:r>
              <a:rPr lang="en"/>
              <a:t>…....</a:t>
            </a:r>
          </a:p>
        </p:txBody>
      </p: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3026850" y="1146900"/>
            <a:ext cx="2619299" cy="1997100"/>
          </a:xfrm>
          <a:prstGeom prst="rect">
            <a:avLst/>
          </a:prstGeom>
        </p:spPr>
        <p:txBody>
          <a:bodyPr lIns="91425" tIns="91425" rIns="91425" bIns="91425" anchor="t" anchorCtr="0">
            <a:noAutofit/>
          </a:bodyPr>
          <a:lstStyle/>
          <a:p>
            <a:pPr lvl="0" rtl="0">
              <a:lnSpc>
                <a:spcPct val="115000"/>
              </a:lnSpc>
              <a:spcBef>
                <a:spcPts val="0"/>
              </a:spcBef>
              <a:buClr>
                <a:schemeClr val="dk1"/>
              </a:buClr>
              <a:buSzPct val="61111"/>
              <a:buFont typeface="Arial"/>
              <a:buNone/>
            </a:pPr>
            <a:r>
              <a:rPr lang="en" sz="1800"/>
              <a:t>Divide the web-service into two categories:</a:t>
            </a:r>
          </a:p>
          <a:p>
            <a:pPr lvl="0" rtl="0">
              <a:lnSpc>
                <a:spcPct val="115000"/>
              </a:lnSpc>
              <a:spcBef>
                <a:spcPts val="0"/>
              </a:spcBef>
              <a:buClr>
                <a:schemeClr val="dk1"/>
              </a:buClr>
              <a:buSzPct val="61111"/>
              <a:buFont typeface="Arial"/>
              <a:buNone/>
            </a:pPr>
            <a:r>
              <a:rPr lang="en" sz="1800"/>
              <a:t>wsdl  &amp;  rest</a:t>
            </a:r>
          </a:p>
          <a:p>
            <a:pPr lvl="0" rtl="0">
              <a:lnSpc>
                <a:spcPct val="115000"/>
              </a:lnSpc>
              <a:spcBef>
                <a:spcPts val="0"/>
              </a:spcBef>
              <a:buClr>
                <a:schemeClr val="dk1"/>
              </a:buClr>
              <a:buFont typeface="Arial"/>
              <a:buNone/>
            </a:pPr>
            <a:endParaRPr sz="1400"/>
          </a:p>
          <a:p>
            <a:pPr lvl="0" rtl="0">
              <a:lnSpc>
                <a:spcPct val="115000"/>
              </a:lnSpc>
              <a:spcBef>
                <a:spcPts val="0"/>
              </a:spcBef>
              <a:buClr>
                <a:schemeClr val="dk1"/>
              </a:buClr>
              <a:buFont typeface="Arial"/>
              <a:buNone/>
            </a:pPr>
            <a:endParaRPr sz="1400"/>
          </a:p>
          <a:p>
            <a:pPr lvl="0" rtl="0">
              <a:spcBef>
                <a:spcPts val="0"/>
              </a:spcBef>
              <a:buNone/>
            </a:pPr>
            <a:endParaRPr sz="1800"/>
          </a:p>
        </p:txBody>
      </p:sp>
      <p:sp>
        <p:nvSpPr>
          <p:cNvPr id="207" name="Shape 207"/>
          <p:cNvSpPr txBox="1">
            <a:spLocks noGrp="1"/>
          </p:cNvSpPr>
          <p:nvPr>
            <p:ph type="title"/>
          </p:nvPr>
        </p:nvSpPr>
        <p:spPr>
          <a:xfrm>
            <a:off x="542750" y="192553"/>
            <a:ext cx="8229600" cy="857400"/>
          </a:xfrm>
          <a:prstGeom prst="rect">
            <a:avLst/>
          </a:prstGeom>
        </p:spPr>
        <p:txBody>
          <a:bodyPr lIns="91425" tIns="91425" rIns="91425" bIns="91425" anchor="b" anchorCtr="0">
            <a:noAutofit/>
          </a:bodyPr>
          <a:lstStyle/>
          <a:p>
            <a:pPr lvl="0" algn="ctr" rtl="0">
              <a:spcBef>
                <a:spcPts val="0"/>
              </a:spcBef>
              <a:buNone/>
            </a:pPr>
            <a:r>
              <a:rPr lang="en" sz="1400" b="0"/>
              <a:t> </a:t>
            </a:r>
            <a:r>
              <a:rPr lang="en" sz="3000" b="0">
                <a:solidFill>
                  <a:srgbClr val="000000"/>
                </a:solidFill>
              </a:rPr>
              <a:t>Build the relationship between workflow and web-service</a:t>
            </a:r>
          </a:p>
        </p:txBody>
      </p:sp>
      <p:sp>
        <p:nvSpPr>
          <p:cNvPr id="208" name="Shape 208"/>
          <p:cNvSpPr txBox="1"/>
          <p:nvPr/>
        </p:nvSpPr>
        <p:spPr>
          <a:xfrm>
            <a:off x="0" y="4487700"/>
            <a:ext cx="2456399" cy="312000"/>
          </a:xfrm>
          <a:prstGeom prst="rect">
            <a:avLst/>
          </a:prstGeom>
          <a:noFill/>
          <a:ln>
            <a:noFill/>
          </a:ln>
        </p:spPr>
        <p:txBody>
          <a:bodyPr lIns="91425" tIns="91425" rIns="91425" bIns="91425" anchor="t" anchorCtr="0">
            <a:noAutofit/>
          </a:bodyPr>
          <a:lstStyle/>
          <a:p>
            <a:pPr lvl="0" rtl="0">
              <a:spcBef>
                <a:spcPts val="0"/>
              </a:spcBef>
              <a:buNone/>
            </a:pPr>
            <a:r>
              <a:rPr lang="en"/>
              <a:t>…....</a:t>
            </a:r>
          </a:p>
        </p:txBody>
      </p:sp>
      <p:pic>
        <p:nvPicPr>
          <p:cNvPr id="209" name="Shape 209"/>
          <p:cNvPicPr preferRelativeResize="0"/>
          <p:nvPr/>
        </p:nvPicPr>
        <p:blipFill>
          <a:blip r:embed="rId3">
            <a:alphaModFix/>
          </a:blip>
          <a:stretch>
            <a:fillRect/>
          </a:stretch>
        </p:blipFill>
        <p:spPr>
          <a:xfrm>
            <a:off x="323475" y="1049950"/>
            <a:ext cx="2676525" cy="3657600"/>
          </a:xfrm>
          <a:prstGeom prst="rect">
            <a:avLst/>
          </a:prstGeom>
          <a:noFill/>
          <a:ln>
            <a:noFill/>
          </a:ln>
        </p:spPr>
      </p:pic>
      <p:pic>
        <p:nvPicPr>
          <p:cNvPr id="210" name="Shape 210"/>
          <p:cNvPicPr preferRelativeResize="0"/>
          <p:nvPr/>
        </p:nvPicPr>
        <p:blipFill>
          <a:blip r:embed="rId4">
            <a:alphaModFix/>
          </a:blip>
          <a:stretch>
            <a:fillRect/>
          </a:stretch>
        </p:blipFill>
        <p:spPr>
          <a:xfrm>
            <a:off x="6234400" y="1146900"/>
            <a:ext cx="2067474" cy="3560650"/>
          </a:xfrm>
          <a:prstGeom prst="rect">
            <a:avLst/>
          </a:prstGeom>
          <a:noFill/>
          <a:ln>
            <a:noFill/>
          </a:ln>
        </p:spPr>
      </p:pic>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3658050" y="1087725"/>
            <a:ext cx="1827900" cy="1997100"/>
          </a:xfrm>
          <a:prstGeom prst="rect">
            <a:avLst/>
          </a:prstGeom>
        </p:spPr>
        <p:txBody>
          <a:bodyPr lIns="91425" tIns="91425" rIns="91425" bIns="91425" anchor="t" anchorCtr="0">
            <a:noAutofit/>
          </a:bodyPr>
          <a:lstStyle/>
          <a:p>
            <a:pPr lvl="0" rtl="0">
              <a:lnSpc>
                <a:spcPct val="115000"/>
              </a:lnSpc>
              <a:spcBef>
                <a:spcPts val="0"/>
              </a:spcBef>
              <a:buNone/>
            </a:pPr>
            <a:r>
              <a:rPr lang="en" sz="1400"/>
              <a:t>To make the visualization more detailed(the more popular the webservice is, the bigger the size it domains )</a:t>
            </a:r>
          </a:p>
          <a:p>
            <a:pPr lvl="0" rtl="0">
              <a:lnSpc>
                <a:spcPct val="115000"/>
              </a:lnSpc>
              <a:spcBef>
                <a:spcPts val="0"/>
              </a:spcBef>
              <a:buNone/>
            </a:pPr>
            <a:endParaRPr sz="1400"/>
          </a:p>
          <a:p>
            <a:pPr lvl="0" rtl="0">
              <a:lnSpc>
                <a:spcPct val="115000"/>
              </a:lnSpc>
              <a:spcBef>
                <a:spcPts val="0"/>
              </a:spcBef>
              <a:buNone/>
            </a:pPr>
            <a:endParaRPr sz="1800"/>
          </a:p>
          <a:p>
            <a:pPr lvl="0" rtl="0">
              <a:lnSpc>
                <a:spcPct val="115000"/>
              </a:lnSpc>
              <a:spcBef>
                <a:spcPts val="0"/>
              </a:spcBef>
              <a:buNone/>
            </a:pPr>
            <a:endParaRPr sz="1400"/>
          </a:p>
          <a:p>
            <a:pPr lvl="0" rtl="0">
              <a:lnSpc>
                <a:spcPct val="115000"/>
              </a:lnSpc>
              <a:spcBef>
                <a:spcPts val="0"/>
              </a:spcBef>
              <a:buNone/>
            </a:pPr>
            <a:endParaRPr sz="1400"/>
          </a:p>
          <a:p>
            <a:pPr lvl="0" rtl="0">
              <a:spcBef>
                <a:spcPts val="0"/>
              </a:spcBef>
              <a:buNone/>
            </a:pPr>
            <a:endParaRPr sz="1800"/>
          </a:p>
        </p:txBody>
      </p:sp>
      <p:sp>
        <p:nvSpPr>
          <p:cNvPr id="216" name="Shape 216"/>
          <p:cNvSpPr txBox="1">
            <a:spLocks noGrp="1"/>
          </p:cNvSpPr>
          <p:nvPr>
            <p:ph type="title"/>
          </p:nvPr>
        </p:nvSpPr>
        <p:spPr>
          <a:xfrm>
            <a:off x="-56050" y="3"/>
            <a:ext cx="8229600" cy="857400"/>
          </a:xfrm>
          <a:prstGeom prst="rect">
            <a:avLst/>
          </a:prstGeom>
        </p:spPr>
        <p:txBody>
          <a:bodyPr lIns="91425" tIns="91425" rIns="91425" bIns="91425" anchor="b" anchorCtr="0">
            <a:noAutofit/>
          </a:bodyPr>
          <a:lstStyle/>
          <a:p>
            <a:pPr lvl="0" algn="ctr" rtl="0">
              <a:spcBef>
                <a:spcPts val="0"/>
              </a:spcBef>
              <a:buNone/>
            </a:pPr>
            <a:r>
              <a:rPr lang="en" sz="3000" b="0"/>
              <a:t>  Calculate the "popularity" of each web-service</a:t>
            </a:r>
          </a:p>
        </p:txBody>
      </p:sp>
      <p:sp>
        <p:nvSpPr>
          <p:cNvPr id="217" name="Shape 217"/>
          <p:cNvSpPr txBox="1"/>
          <p:nvPr/>
        </p:nvSpPr>
        <p:spPr>
          <a:xfrm>
            <a:off x="0" y="4487700"/>
            <a:ext cx="2456399" cy="312000"/>
          </a:xfrm>
          <a:prstGeom prst="rect">
            <a:avLst/>
          </a:prstGeom>
          <a:noFill/>
          <a:ln>
            <a:noFill/>
          </a:ln>
        </p:spPr>
        <p:txBody>
          <a:bodyPr lIns="91425" tIns="91425" rIns="91425" bIns="91425" anchor="t" anchorCtr="0">
            <a:noAutofit/>
          </a:bodyPr>
          <a:lstStyle/>
          <a:p>
            <a:pPr lvl="0" rtl="0">
              <a:spcBef>
                <a:spcPts val="0"/>
              </a:spcBef>
              <a:buNone/>
            </a:pPr>
            <a:r>
              <a:rPr lang="en"/>
              <a:t>…....</a:t>
            </a:r>
          </a:p>
        </p:txBody>
      </p:sp>
      <p:pic>
        <p:nvPicPr>
          <p:cNvPr id="218" name="Shape 218"/>
          <p:cNvPicPr preferRelativeResize="0"/>
          <p:nvPr/>
        </p:nvPicPr>
        <p:blipFill>
          <a:blip r:embed="rId3">
            <a:alphaModFix/>
          </a:blip>
          <a:stretch>
            <a:fillRect/>
          </a:stretch>
        </p:blipFill>
        <p:spPr>
          <a:xfrm>
            <a:off x="975350" y="3228712"/>
            <a:ext cx="2876550" cy="1600200"/>
          </a:xfrm>
          <a:prstGeom prst="rect">
            <a:avLst/>
          </a:prstGeom>
          <a:noFill/>
          <a:ln>
            <a:noFill/>
          </a:ln>
        </p:spPr>
      </p:pic>
      <p:pic>
        <p:nvPicPr>
          <p:cNvPr id="219" name="Shape 219"/>
          <p:cNvPicPr preferRelativeResize="0"/>
          <p:nvPr/>
        </p:nvPicPr>
        <p:blipFill>
          <a:blip r:embed="rId4">
            <a:alphaModFix/>
          </a:blip>
          <a:stretch>
            <a:fillRect/>
          </a:stretch>
        </p:blipFill>
        <p:spPr>
          <a:xfrm>
            <a:off x="178512" y="1407050"/>
            <a:ext cx="3400425" cy="1514475"/>
          </a:xfrm>
          <a:prstGeom prst="rect">
            <a:avLst/>
          </a:prstGeom>
          <a:noFill/>
          <a:ln>
            <a:noFill/>
          </a:ln>
        </p:spPr>
      </p:pic>
      <p:pic>
        <p:nvPicPr>
          <p:cNvPr id="220" name="Shape 220"/>
          <p:cNvPicPr preferRelativeResize="0"/>
          <p:nvPr/>
        </p:nvPicPr>
        <p:blipFill>
          <a:blip r:embed="rId5">
            <a:alphaModFix/>
          </a:blip>
          <a:stretch>
            <a:fillRect/>
          </a:stretch>
        </p:blipFill>
        <p:spPr>
          <a:xfrm>
            <a:off x="5565050" y="1321550"/>
            <a:ext cx="3371850" cy="1504950"/>
          </a:xfrm>
          <a:prstGeom prst="rect">
            <a:avLst/>
          </a:prstGeom>
          <a:noFill/>
          <a:ln>
            <a:noFill/>
          </a:ln>
        </p:spPr>
      </p:pic>
      <p:sp>
        <p:nvSpPr>
          <p:cNvPr id="221" name="Shape 221"/>
          <p:cNvSpPr txBox="1"/>
          <p:nvPr/>
        </p:nvSpPr>
        <p:spPr>
          <a:xfrm>
            <a:off x="205275" y="900975"/>
            <a:ext cx="1827900" cy="399300"/>
          </a:xfrm>
          <a:prstGeom prst="rect">
            <a:avLst/>
          </a:prstGeom>
          <a:noFill/>
          <a:ln>
            <a:noFill/>
          </a:ln>
        </p:spPr>
        <p:txBody>
          <a:bodyPr lIns="91425" tIns="91425" rIns="91425" bIns="91425" anchor="t" anchorCtr="0">
            <a:noAutofit/>
          </a:bodyPr>
          <a:lstStyle/>
          <a:p>
            <a:pPr>
              <a:spcBef>
                <a:spcPts val="0"/>
              </a:spcBef>
              <a:buNone/>
            </a:pPr>
            <a:r>
              <a:rPr lang="en"/>
              <a:t>SOAP </a:t>
            </a:r>
          </a:p>
        </p:txBody>
      </p:sp>
      <p:sp>
        <p:nvSpPr>
          <p:cNvPr id="222" name="Shape 222"/>
          <p:cNvSpPr txBox="1"/>
          <p:nvPr/>
        </p:nvSpPr>
        <p:spPr>
          <a:xfrm>
            <a:off x="5736550" y="980800"/>
            <a:ext cx="1733399" cy="312000"/>
          </a:xfrm>
          <a:prstGeom prst="rect">
            <a:avLst/>
          </a:prstGeom>
          <a:noFill/>
          <a:ln>
            <a:noFill/>
          </a:ln>
        </p:spPr>
        <p:txBody>
          <a:bodyPr lIns="91425" tIns="91425" rIns="91425" bIns="91425" anchor="t" anchorCtr="0">
            <a:noAutofit/>
          </a:bodyPr>
          <a:lstStyle/>
          <a:p>
            <a:pPr>
              <a:spcBef>
                <a:spcPts val="0"/>
              </a:spcBef>
              <a:buNone/>
            </a:pPr>
            <a:r>
              <a:rPr lang="en"/>
              <a:t>REST</a:t>
            </a:r>
          </a:p>
        </p:txBody>
      </p:sp>
      <p:sp>
        <p:nvSpPr>
          <p:cNvPr id="223" name="Shape 223"/>
          <p:cNvSpPr txBox="1"/>
          <p:nvPr/>
        </p:nvSpPr>
        <p:spPr>
          <a:xfrm>
            <a:off x="178525" y="3193300"/>
            <a:ext cx="1315800" cy="399300"/>
          </a:xfrm>
          <a:prstGeom prst="rect">
            <a:avLst/>
          </a:prstGeom>
          <a:noFill/>
          <a:ln>
            <a:noFill/>
          </a:ln>
        </p:spPr>
        <p:txBody>
          <a:bodyPr lIns="91425" tIns="91425" rIns="91425" bIns="91425" anchor="t" anchorCtr="0">
            <a:noAutofit/>
          </a:bodyPr>
          <a:lstStyle/>
          <a:p>
            <a:pPr>
              <a:spcBef>
                <a:spcPts val="0"/>
              </a:spcBef>
              <a:buNone/>
            </a:pPr>
            <a:r>
              <a:rPr lang="en"/>
              <a:t>Total</a:t>
            </a:r>
          </a:p>
        </p:txBody>
      </p:sp>
      <p:sp>
        <p:nvSpPr>
          <p:cNvPr id="224" name="Shape 224"/>
          <p:cNvSpPr txBox="1"/>
          <p:nvPr/>
        </p:nvSpPr>
        <p:spPr>
          <a:xfrm>
            <a:off x="5485950" y="2921525"/>
            <a:ext cx="1072200" cy="699299"/>
          </a:xfrm>
          <a:prstGeom prst="rect">
            <a:avLst/>
          </a:prstGeom>
          <a:noFill/>
          <a:ln>
            <a:noFill/>
          </a:ln>
        </p:spPr>
        <p:txBody>
          <a:bodyPr lIns="91425" tIns="91425" rIns="91425" bIns="91425" anchor="t" anchorCtr="0">
            <a:noAutofit/>
          </a:bodyPr>
          <a:lstStyle/>
          <a:p>
            <a:pPr>
              <a:spcBef>
                <a:spcPts val="0"/>
              </a:spcBef>
              <a:buNone/>
            </a:pPr>
            <a:r>
              <a:rPr lang="en"/>
              <a:t>Edges</a:t>
            </a:r>
          </a:p>
        </p:txBody>
      </p:sp>
      <p:pic>
        <p:nvPicPr>
          <p:cNvPr id="225" name="Shape 225"/>
          <p:cNvPicPr preferRelativeResize="0"/>
          <p:nvPr/>
        </p:nvPicPr>
        <p:blipFill>
          <a:blip r:embed="rId6">
            <a:alphaModFix/>
          </a:blip>
          <a:stretch>
            <a:fillRect/>
          </a:stretch>
        </p:blipFill>
        <p:spPr>
          <a:xfrm>
            <a:off x="5028575" y="3290637"/>
            <a:ext cx="3676650" cy="1476375"/>
          </a:xfrm>
          <a:prstGeom prst="rect">
            <a:avLst/>
          </a:prstGeom>
          <a:noFill/>
          <a:ln>
            <a:noFill/>
          </a:ln>
        </p:spPr>
      </p:pic>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56050" y="3"/>
            <a:ext cx="8229600" cy="857400"/>
          </a:xfrm>
          <a:prstGeom prst="rect">
            <a:avLst/>
          </a:prstGeom>
        </p:spPr>
        <p:txBody>
          <a:bodyPr lIns="91425" tIns="91425" rIns="91425" bIns="91425" anchor="b" anchorCtr="0">
            <a:noAutofit/>
          </a:bodyPr>
          <a:lstStyle/>
          <a:p>
            <a:pPr lvl="0" algn="ctr" rtl="0">
              <a:spcBef>
                <a:spcPts val="0"/>
              </a:spcBef>
              <a:buNone/>
            </a:pPr>
            <a:r>
              <a:rPr lang="en" sz="3000" b="0"/>
              <a:t>  Something about popularity</a:t>
            </a:r>
          </a:p>
        </p:txBody>
      </p:sp>
      <p:sp>
        <p:nvSpPr>
          <p:cNvPr id="231" name="Shape 231"/>
          <p:cNvSpPr txBox="1"/>
          <p:nvPr/>
        </p:nvSpPr>
        <p:spPr>
          <a:xfrm>
            <a:off x="0" y="4487700"/>
            <a:ext cx="2456399" cy="312000"/>
          </a:xfrm>
          <a:prstGeom prst="rect">
            <a:avLst/>
          </a:prstGeom>
          <a:noFill/>
          <a:ln>
            <a:noFill/>
          </a:ln>
        </p:spPr>
        <p:txBody>
          <a:bodyPr lIns="91425" tIns="91425" rIns="91425" bIns="91425" anchor="t" anchorCtr="0">
            <a:noAutofit/>
          </a:bodyPr>
          <a:lstStyle/>
          <a:p>
            <a:pPr lvl="0" rtl="0">
              <a:spcBef>
                <a:spcPts val="0"/>
              </a:spcBef>
              <a:buNone/>
            </a:pPr>
            <a:r>
              <a:rPr lang="en"/>
              <a:t>…....</a:t>
            </a:r>
          </a:p>
        </p:txBody>
      </p:sp>
      <p:sp>
        <p:nvSpPr>
          <p:cNvPr id="232" name="Shape 232"/>
          <p:cNvSpPr txBox="1"/>
          <p:nvPr/>
        </p:nvSpPr>
        <p:spPr>
          <a:xfrm>
            <a:off x="0" y="0"/>
            <a:ext cx="30000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a:solidFill>
                  <a:schemeClr val="dk1"/>
                </a:solidFill>
              </a:rPr>
              <a:t>Rest and soap:</a:t>
            </a:r>
          </a:p>
          <a:p>
            <a:pPr lvl="0" rtl="0">
              <a:lnSpc>
                <a:spcPct val="115000"/>
              </a:lnSpc>
              <a:spcBef>
                <a:spcPts val="0"/>
              </a:spcBef>
              <a:buNone/>
            </a:pPr>
            <a:endParaRPr>
              <a:solidFill>
                <a:schemeClr val="dk1"/>
              </a:solidFill>
            </a:endParaRPr>
          </a:p>
        </p:txBody>
      </p:sp>
      <p:sp>
        <p:nvSpPr>
          <p:cNvPr id="233" name="Shape 233"/>
          <p:cNvSpPr txBox="1"/>
          <p:nvPr/>
        </p:nvSpPr>
        <p:spPr>
          <a:xfrm>
            <a:off x="299425" y="1657475"/>
            <a:ext cx="8229600" cy="3142199"/>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78571"/>
              <a:buFont typeface="Arial"/>
              <a:buNone/>
            </a:pPr>
            <a:r>
              <a:rPr lang="en">
                <a:solidFill>
                  <a:schemeClr val="dk1"/>
                </a:solidFill>
              </a:rPr>
              <a:t>In many data sets,restful apis are dominant. While in scientific domain, soap services are still popular.</a:t>
            </a:r>
          </a:p>
          <a:p>
            <a:pPr lvl="0" rtl="0">
              <a:lnSpc>
                <a:spcPct val="115000"/>
              </a:lnSpc>
              <a:spcBef>
                <a:spcPts val="0"/>
              </a:spcBef>
              <a:buClr>
                <a:schemeClr val="dk1"/>
              </a:buClr>
              <a:buFont typeface="Arial"/>
              <a:buNone/>
            </a:pPr>
            <a:endParaRPr>
              <a:solidFill>
                <a:schemeClr val="dk1"/>
              </a:solidFill>
            </a:endParaRPr>
          </a:p>
          <a:p>
            <a:pPr lvl="0" rtl="0">
              <a:lnSpc>
                <a:spcPct val="115000"/>
              </a:lnSpc>
              <a:spcBef>
                <a:spcPts val="0"/>
              </a:spcBef>
              <a:buClr>
                <a:schemeClr val="dk1"/>
              </a:buClr>
              <a:buFont typeface="Arial"/>
              <a:buNone/>
            </a:pPr>
            <a:endParaRPr>
              <a:solidFill>
                <a:schemeClr val="dk1"/>
              </a:solidFill>
            </a:endParaRPr>
          </a:p>
          <a:p>
            <a:pPr lvl="0" rtl="0">
              <a:lnSpc>
                <a:spcPct val="115000"/>
              </a:lnSpc>
              <a:spcBef>
                <a:spcPts val="0"/>
              </a:spcBef>
              <a:buClr>
                <a:schemeClr val="dk1"/>
              </a:buClr>
              <a:buFont typeface="Arial"/>
              <a:buNone/>
            </a:pPr>
            <a:endParaRPr>
              <a:solidFill>
                <a:schemeClr val="dk1"/>
              </a:solidFill>
            </a:endParaRPr>
          </a:p>
          <a:p>
            <a:pPr lvl="0" rtl="0">
              <a:lnSpc>
                <a:spcPct val="115000"/>
              </a:lnSpc>
              <a:spcBef>
                <a:spcPts val="0"/>
              </a:spcBef>
              <a:buClr>
                <a:schemeClr val="dk1"/>
              </a:buClr>
              <a:buSzPct val="78571"/>
              <a:buFont typeface="Arial"/>
              <a:buNone/>
            </a:pPr>
            <a:r>
              <a:rPr lang="en">
                <a:solidFill>
                  <a:schemeClr val="dk1"/>
                </a:solidFill>
              </a:rPr>
              <a:t>Reason:</a:t>
            </a:r>
          </a:p>
          <a:p>
            <a:pPr lvl="0" rtl="0">
              <a:lnSpc>
                <a:spcPct val="115000"/>
              </a:lnSpc>
              <a:spcBef>
                <a:spcPts val="0"/>
              </a:spcBef>
              <a:buClr>
                <a:schemeClr val="dk1"/>
              </a:buClr>
              <a:buSzPct val="78571"/>
              <a:buFont typeface="Arial"/>
              <a:buNone/>
            </a:pPr>
            <a:r>
              <a:rPr lang="en">
                <a:solidFill>
                  <a:schemeClr val="dk1"/>
                </a:solidFill>
              </a:rPr>
              <a:t>Scientific services are typically not easy to use – for example, they carry a lot of parameters that need to be understood and properly tuned. Since RESTful APIs lack a way to specify the semantic meanings of such information due to its simplicity, SOAP services can carry significant information in WSDL files.</a:t>
            </a:r>
          </a:p>
          <a:p>
            <a:pPr lvl="0" rtl="0">
              <a:lnSpc>
                <a:spcPct val="115000"/>
              </a:lnSpc>
              <a:spcBef>
                <a:spcPts val="0"/>
              </a:spcBef>
              <a:buClr>
                <a:schemeClr val="dk1"/>
              </a:buClr>
              <a:buFont typeface="Arial"/>
              <a:buNone/>
            </a:pPr>
            <a:endParaRPr>
              <a:solidFill>
                <a:schemeClr val="dk1"/>
              </a:solidFill>
            </a:endParaRPr>
          </a:p>
          <a:p>
            <a:pPr lvl="0" rtl="0">
              <a:lnSpc>
                <a:spcPct val="115000"/>
              </a:lnSpc>
              <a:spcBef>
                <a:spcPts val="0"/>
              </a:spcBef>
              <a:buClr>
                <a:schemeClr val="dk1"/>
              </a:buClr>
              <a:buSzPct val="78571"/>
              <a:buFont typeface="Arial"/>
              <a:buNone/>
            </a:pPr>
            <a:r>
              <a:rPr lang="en">
                <a:solidFill>
                  <a:schemeClr val="dk1"/>
                </a:solidFill>
              </a:rPr>
              <a:t>This is maybe one reason why SOAP services and REST services are still co-exist.</a:t>
            </a:r>
          </a:p>
          <a:p>
            <a:pPr lvl="0" rtl="0">
              <a:lnSpc>
                <a:spcPct val="115000"/>
              </a:lnSpc>
              <a:spcBef>
                <a:spcPts val="0"/>
              </a:spcBef>
              <a:buClr>
                <a:schemeClr val="dk1"/>
              </a:buClr>
              <a:buFont typeface="Arial"/>
              <a:buNone/>
            </a:pPr>
            <a:endParaRPr>
              <a:solidFill>
                <a:schemeClr val="dk1"/>
              </a:solidFill>
            </a:endParaRPr>
          </a:p>
          <a:p>
            <a:pPr>
              <a:spcBef>
                <a:spcPts val="0"/>
              </a:spcBef>
              <a:buNone/>
            </a:pPr>
            <a:endParaRPr/>
          </a:p>
        </p:txBody>
      </p:sp>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299425" y="310103"/>
            <a:ext cx="8229600" cy="857400"/>
          </a:xfrm>
          <a:prstGeom prst="rect">
            <a:avLst/>
          </a:prstGeom>
        </p:spPr>
        <p:txBody>
          <a:bodyPr lIns="91425" tIns="91425" rIns="91425" bIns="91425" anchor="b" anchorCtr="0">
            <a:noAutofit/>
          </a:bodyPr>
          <a:lstStyle/>
          <a:p>
            <a:pPr lvl="0" algn="ctr" rtl="0">
              <a:spcBef>
                <a:spcPts val="0"/>
              </a:spcBef>
              <a:buNone/>
            </a:pPr>
            <a:r>
              <a:rPr lang="en" sz="3000" b="0"/>
              <a:t>  Find the relationship between different workflows</a:t>
            </a:r>
          </a:p>
        </p:txBody>
      </p:sp>
      <p:sp>
        <p:nvSpPr>
          <p:cNvPr id="239" name="Shape 239"/>
          <p:cNvSpPr txBox="1"/>
          <p:nvPr/>
        </p:nvSpPr>
        <p:spPr>
          <a:xfrm>
            <a:off x="0" y="4487700"/>
            <a:ext cx="2456399" cy="312000"/>
          </a:xfrm>
          <a:prstGeom prst="rect">
            <a:avLst/>
          </a:prstGeom>
          <a:noFill/>
          <a:ln>
            <a:noFill/>
          </a:ln>
        </p:spPr>
        <p:txBody>
          <a:bodyPr lIns="91425" tIns="91425" rIns="91425" bIns="91425" anchor="t" anchorCtr="0">
            <a:noAutofit/>
          </a:bodyPr>
          <a:lstStyle/>
          <a:p>
            <a:pPr lvl="0" rtl="0">
              <a:spcBef>
                <a:spcPts val="0"/>
              </a:spcBef>
              <a:buNone/>
            </a:pPr>
            <a:r>
              <a:rPr lang="en"/>
              <a:t>…....</a:t>
            </a:r>
          </a:p>
        </p:txBody>
      </p:sp>
      <p:sp>
        <p:nvSpPr>
          <p:cNvPr id="240" name="Shape 240"/>
          <p:cNvSpPr txBox="1"/>
          <p:nvPr/>
        </p:nvSpPr>
        <p:spPr>
          <a:xfrm>
            <a:off x="299425" y="1657475"/>
            <a:ext cx="3143699" cy="2170799"/>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dk1"/>
                </a:solidFill>
              </a:rPr>
              <a:t>Workflows calling the same webservice may have some similarities</a:t>
            </a:r>
          </a:p>
        </p:txBody>
      </p:sp>
      <p:pic>
        <p:nvPicPr>
          <p:cNvPr id="241" name="Shape 241"/>
          <p:cNvPicPr preferRelativeResize="0"/>
          <p:nvPr/>
        </p:nvPicPr>
        <p:blipFill>
          <a:blip r:embed="rId3">
            <a:alphaModFix/>
          </a:blip>
          <a:stretch>
            <a:fillRect/>
          </a:stretch>
        </p:blipFill>
        <p:spPr>
          <a:xfrm>
            <a:off x="4215875" y="1713650"/>
            <a:ext cx="3543300" cy="2400300"/>
          </a:xfrm>
          <a:prstGeom prst="rect">
            <a:avLst/>
          </a:prstGeom>
          <a:noFill/>
          <a:ln>
            <a:noFill/>
          </a:ln>
        </p:spPr>
      </p:pic>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Shape 40"/>
          <p:cNvPicPr preferRelativeResize="0"/>
          <p:nvPr/>
        </p:nvPicPr>
        <p:blipFill>
          <a:blip r:embed="rId3">
            <a:alphaModFix/>
          </a:blip>
          <a:stretch>
            <a:fillRect/>
          </a:stretch>
        </p:blipFill>
        <p:spPr>
          <a:xfrm>
            <a:off x="558725" y="141725"/>
            <a:ext cx="8248650" cy="876300"/>
          </a:xfrm>
          <a:prstGeom prst="rect">
            <a:avLst/>
          </a:prstGeom>
          <a:noFill/>
          <a:ln>
            <a:noFill/>
          </a:ln>
        </p:spPr>
      </p:pic>
      <p:sp>
        <p:nvSpPr>
          <p:cNvPr id="41" name="Shape 41"/>
          <p:cNvSpPr txBox="1"/>
          <p:nvPr/>
        </p:nvSpPr>
        <p:spPr>
          <a:xfrm>
            <a:off x="2427375" y="864537"/>
            <a:ext cx="4726500" cy="3593100"/>
          </a:xfrm>
          <a:prstGeom prst="rect">
            <a:avLst/>
          </a:prstGeom>
          <a:noFill/>
          <a:ln>
            <a:noFill/>
          </a:ln>
        </p:spPr>
        <p:txBody>
          <a:bodyPr lIns="91425" tIns="91425" rIns="91425" bIns="91425" anchor="t" anchorCtr="0">
            <a:noAutofit/>
          </a:bodyPr>
          <a:lstStyle/>
          <a:p>
            <a:pPr lvl="0" rtl="0">
              <a:spcBef>
                <a:spcPts val="0"/>
              </a:spcBef>
              <a:buClr>
                <a:schemeClr val="dk1"/>
              </a:buClr>
              <a:buSzPct val="61111"/>
              <a:buFont typeface="Arial"/>
              <a:buNone/>
            </a:pPr>
            <a:r>
              <a:rPr lang="en" sz="1800">
                <a:solidFill>
                  <a:schemeClr val="dk2"/>
                </a:solidFill>
              </a:rPr>
              <a:t>A scientific workflow may leverage published Web services as tasks to speed up workflow composition. To facilitate domain scientists in finding available workflows, several domain-specific online repositories have evolved in recent years. </a:t>
            </a:r>
          </a:p>
          <a:p>
            <a:pPr lvl="0" rtl="0">
              <a:spcBef>
                <a:spcPts val="0"/>
              </a:spcBef>
              <a:buClr>
                <a:schemeClr val="dk1"/>
              </a:buClr>
              <a:buFont typeface="Arial"/>
              <a:buNone/>
            </a:pPr>
            <a:endParaRPr sz="1800">
              <a:solidFill>
                <a:schemeClr val="dk2"/>
              </a:solidFill>
            </a:endParaRPr>
          </a:p>
          <a:p>
            <a:pPr lvl="0" rtl="0">
              <a:spcBef>
                <a:spcPts val="0"/>
              </a:spcBef>
              <a:buClr>
                <a:schemeClr val="dk1"/>
              </a:buClr>
              <a:buSzPct val="61111"/>
              <a:buFont typeface="Arial"/>
              <a:buNone/>
            </a:pPr>
            <a:r>
              <a:rPr lang="en" sz="1800">
                <a:solidFill>
                  <a:schemeClr val="dk2"/>
                </a:solidFill>
              </a:rPr>
              <a:t>We aim to analyze and visualize the relationship of workflow and web-service and then build a recommendation engine for scientists who want to build a new workflow.</a:t>
            </a:r>
          </a:p>
          <a:p>
            <a:pPr lvl="0" rtl="0">
              <a:spcBef>
                <a:spcPts val="0"/>
              </a:spcBef>
              <a:buClr>
                <a:schemeClr val="dk1"/>
              </a:buClr>
              <a:buFont typeface="Arial"/>
              <a:buNone/>
            </a:pPr>
            <a:endParaRPr sz="1800">
              <a:solidFill>
                <a:schemeClr val="dk2"/>
              </a:solidFill>
            </a:endParaRPr>
          </a:p>
          <a:p>
            <a:pPr>
              <a:spcBef>
                <a:spcPts val="0"/>
              </a:spcBef>
              <a:buNone/>
            </a:pPr>
            <a:endParaRPr sz="1800">
              <a:solidFill>
                <a:schemeClr val="dk2"/>
              </a:solidFill>
            </a:endParaRPr>
          </a:p>
        </p:txBody>
      </p:sp>
      <p:pic>
        <p:nvPicPr>
          <p:cNvPr id="42" name="Shape 42"/>
          <p:cNvPicPr preferRelativeResize="0"/>
          <p:nvPr/>
        </p:nvPicPr>
        <p:blipFill>
          <a:blip r:embed="rId4">
            <a:alphaModFix/>
          </a:blip>
          <a:stretch>
            <a:fillRect/>
          </a:stretch>
        </p:blipFill>
        <p:spPr>
          <a:xfrm>
            <a:off x="5221025" y="1018025"/>
            <a:ext cx="3209925" cy="3286125"/>
          </a:xfrm>
          <a:prstGeom prst="rect">
            <a:avLst/>
          </a:prstGeom>
          <a:noFill/>
          <a:ln>
            <a:noFill/>
          </a:ln>
        </p:spPr>
      </p:pic>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ctrTitle"/>
          </p:nvPr>
        </p:nvSpPr>
        <p:spPr>
          <a:xfrm>
            <a:off x="628675" y="489099"/>
            <a:ext cx="7772400" cy="644700"/>
          </a:xfrm>
          <a:prstGeom prst="rect">
            <a:avLst/>
          </a:prstGeom>
        </p:spPr>
        <p:txBody>
          <a:bodyPr lIns="91425" tIns="91425" rIns="91425" bIns="91425" anchor="b" anchorCtr="0">
            <a:noAutofit/>
          </a:bodyPr>
          <a:lstStyle/>
          <a:p>
            <a:pPr lvl="0" rtl="0">
              <a:spcBef>
                <a:spcPts val="0"/>
              </a:spcBef>
              <a:buNone/>
            </a:pPr>
            <a:r>
              <a:rPr lang="en" sz="3000">
                <a:solidFill>
                  <a:srgbClr val="FF0000"/>
                </a:solidFill>
              </a:rPr>
              <a:t>Workflow conditions</a:t>
            </a:r>
          </a:p>
        </p:txBody>
      </p:sp>
      <p:graphicFrame>
        <p:nvGraphicFramePr>
          <p:cNvPr id="247" name="Shape 247"/>
          <p:cNvGraphicFramePr/>
          <p:nvPr/>
        </p:nvGraphicFramePr>
        <p:xfrm>
          <a:off x="250025" y="1612175"/>
          <a:ext cx="3925575" cy="1798199"/>
        </p:xfrm>
        <a:graphic>
          <a:graphicData uri="http://schemas.openxmlformats.org/drawingml/2006/table">
            <a:tbl>
              <a:tblPr>
                <a:noFill/>
                <a:tableStyleId>{46C26BD6-363B-4C77-9CFF-B250BEE7C412}</a:tableStyleId>
              </a:tblPr>
              <a:tblGrid>
                <a:gridCol w="1464025"/>
                <a:gridCol w="1153025"/>
                <a:gridCol w="1308525"/>
              </a:tblGrid>
              <a:tr h="381000">
                <a:tc>
                  <a:txBody>
                    <a:bodyPr/>
                    <a:lstStyle/>
                    <a:p>
                      <a:pPr lvl="0" rtl="0">
                        <a:spcBef>
                          <a:spcPts val="0"/>
                        </a:spcBef>
                        <a:buNone/>
                      </a:pPr>
                      <a:r>
                        <a:rPr lang="en"/>
                        <a:t>condition</a:t>
                      </a:r>
                    </a:p>
                  </a:txBody>
                  <a:tcPr marL="91425" marR="91425" marT="91425" marB="91425"/>
                </a:tc>
                <a:tc>
                  <a:txBody>
                    <a:bodyPr/>
                    <a:lstStyle/>
                    <a:p>
                      <a:pPr lvl="0" rtl="0">
                        <a:spcBef>
                          <a:spcPts val="0"/>
                        </a:spcBef>
                        <a:buNone/>
                      </a:pPr>
                      <a:r>
                        <a:rPr lang="en"/>
                        <a:t>COUNT</a:t>
                      </a:r>
                    </a:p>
                  </a:txBody>
                  <a:tcPr marL="91425" marR="91425" marT="91425" marB="91425"/>
                </a:tc>
                <a:tc>
                  <a:txBody>
                    <a:bodyPr/>
                    <a:lstStyle/>
                    <a:p>
                      <a:pPr lvl="0" rtl="0">
                        <a:spcBef>
                          <a:spcPts val="0"/>
                        </a:spcBef>
                        <a:buNone/>
                      </a:pPr>
                      <a:r>
                        <a:rPr lang="en"/>
                        <a:t>PROPORTION</a:t>
                      </a:r>
                    </a:p>
                  </a:txBody>
                  <a:tcPr marL="91425" marR="91425" marT="91425" marB="91425"/>
                </a:tc>
              </a:tr>
              <a:tr h="381000">
                <a:tc>
                  <a:txBody>
                    <a:bodyPr/>
                    <a:lstStyle/>
                    <a:p>
                      <a:pPr lvl="0" rtl="0">
                        <a:spcBef>
                          <a:spcPts val="0"/>
                        </a:spcBef>
                        <a:buNone/>
                      </a:pPr>
                      <a:r>
                        <a:rPr lang="en">
                          <a:solidFill>
                            <a:schemeClr val="dk1"/>
                          </a:solidFill>
                        </a:rPr>
                        <a:t>unauthorized</a:t>
                      </a:r>
                    </a:p>
                  </a:txBody>
                  <a:tcPr marL="91425" marR="91425" marT="91425" marB="91425"/>
                </a:tc>
                <a:tc>
                  <a:txBody>
                    <a:bodyPr/>
                    <a:lstStyle/>
                    <a:p>
                      <a:pPr lvl="0" rtl="0">
                        <a:spcBef>
                          <a:spcPts val="0"/>
                        </a:spcBef>
                        <a:buNone/>
                      </a:pPr>
                      <a:r>
                        <a:rPr lang="en">
                          <a:solidFill>
                            <a:schemeClr val="dk1"/>
                          </a:solidFill>
                        </a:rPr>
                        <a:t>935</a:t>
                      </a:r>
                    </a:p>
                  </a:txBody>
                  <a:tcPr marL="91425" marR="91425" marT="91425" marB="91425"/>
                </a:tc>
                <a:tc>
                  <a:txBody>
                    <a:bodyPr/>
                    <a:lstStyle/>
                    <a:p>
                      <a:pPr lvl="0" rtl="0">
                        <a:spcBef>
                          <a:spcPts val="0"/>
                        </a:spcBef>
                        <a:buNone/>
                      </a:pPr>
                      <a:r>
                        <a:rPr lang="en"/>
                        <a:t>0.27</a:t>
                      </a:r>
                    </a:p>
                  </a:txBody>
                  <a:tcPr marL="91425" marR="91425" marT="91425" marB="91425"/>
                </a:tc>
              </a:tr>
              <a:tr h="381000">
                <a:tc>
                  <a:txBody>
                    <a:bodyPr/>
                    <a:lstStyle/>
                    <a:p>
                      <a:pPr lvl="0" rtl="0">
                        <a:spcBef>
                          <a:spcPts val="0"/>
                        </a:spcBef>
                        <a:buNone/>
                      </a:pPr>
                      <a:r>
                        <a:rPr lang="en">
                          <a:solidFill>
                            <a:schemeClr val="dk1"/>
                          </a:solidFill>
                        </a:rPr>
                        <a:t>accessable</a:t>
                      </a:r>
                    </a:p>
                  </a:txBody>
                  <a:tcPr marL="91425" marR="91425" marT="91425" marB="91425"/>
                </a:tc>
                <a:tc>
                  <a:txBody>
                    <a:bodyPr/>
                    <a:lstStyle/>
                    <a:p>
                      <a:pPr lvl="0" rtl="0">
                        <a:spcBef>
                          <a:spcPts val="0"/>
                        </a:spcBef>
                        <a:buNone/>
                      </a:pPr>
                      <a:r>
                        <a:rPr lang="en">
                          <a:solidFill>
                            <a:schemeClr val="dk1"/>
                          </a:solidFill>
                        </a:rPr>
                        <a:t>2510</a:t>
                      </a:r>
                    </a:p>
                  </a:txBody>
                  <a:tcPr marL="91425" marR="91425" marT="91425" marB="91425"/>
                </a:tc>
                <a:tc>
                  <a:txBody>
                    <a:bodyPr/>
                    <a:lstStyle/>
                    <a:p>
                      <a:pPr lvl="0" rtl="0">
                        <a:spcBef>
                          <a:spcPts val="0"/>
                        </a:spcBef>
                        <a:buNone/>
                      </a:pPr>
                      <a:r>
                        <a:rPr lang="en"/>
                        <a:t>0.73</a:t>
                      </a:r>
                    </a:p>
                  </a:txBody>
                  <a:tcPr marL="91425" marR="91425" marT="91425" marB="91425"/>
                </a:tc>
              </a:tr>
              <a:tr h="381000">
                <a:tc gridSpan="3">
                  <a:txBody>
                    <a:bodyPr/>
                    <a:lstStyle/>
                    <a:p>
                      <a:pPr lvl="0" algn="ctr" rtl="0">
                        <a:spcBef>
                          <a:spcPts val="0"/>
                        </a:spcBef>
                        <a:buNone/>
                      </a:pPr>
                      <a:r>
                        <a:rPr lang="en">
                          <a:solidFill>
                            <a:schemeClr val="dk1"/>
                          </a:solidFill>
                        </a:rPr>
                        <a:t>IN TOTAL :  3445</a:t>
                      </a:r>
                    </a:p>
                  </a:txBody>
                  <a:tcPr marL="91425" marR="91425" marT="91425" marB="91425"/>
                </a:tc>
                <a:tc hMerge="1">
                  <a:txBody>
                    <a:bodyPr/>
                    <a:lstStyle/>
                    <a:p>
                      <a:endParaRPr lang="zh-CN"/>
                    </a:p>
                  </a:txBody>
                  <a:tcPr/>
                </a:tc>
                <a:tc hMerge="1">
                  <a:txBody>
                    <a:bodyPr/>
                    <a:lstStyle/>
                    <a:p>
                      <a:endParaRPr lang="zh-CN"/>
                    </a:p>
                  </a:txBody>
                  <a:tcPr/>
                </a:tc>
              </a:tr>
            </a:tbl>
          </a:graphicData>
        </a:graphic>
      </p:graphicFrame>
      <p:pic>
        <p:nvPicPr>
          <p:cNvPr id="248" name="Shape 248"/>
          <p:cNvPicPr preferRelativeResize="0"/>
          <p:nvPr/>
        </p:nvPicPr>
        <p:blipFill>
          <a:blip r:embed="rId3">
            <a:alphaModFix/>
          </a:blip>
          <a:stretch>
            <a:fillRect/>
          </a:stretch>
        </p:blipFill>
        <p:spPr>
          <a:xfrm>
            <a:off x="4175600" y="1349550"/>
            <a:ext cx="4705249" cy="3209925"/>
          </a:xfrm>
          <a:prstGeom prst="rect">
            <a:avLst/>
          </a:prstGeom>
          <a:noFill/>
          <a:ln>
            <a:noFill/>
          </a:ln>
        </p:spPr>
      </p:pic>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556900" y="142224"/>
            <a:ext cx="7772400" cy="644700"/>
          </a:xfrm>
          <a:prstGeom prst="rect">
            <a:avLst/>
          </a:prstGeom>
        </p:spPr>
        <p:txBody>
          <a:bodyPr lIns="91425" tIns="91425" rIns="91425" bIns="91425" anchor="b" anchorCtr="0">
            <a:noAutofit/>
          </a:bodyPr>
          <a:lstStyle/>
          <a:p>
            <a:pPr lvl="0" rtl="0">
              <a:spcBef>
                <a:spcPts val="0"/>
              </a:spcBef>
              <a:buNone/>
            </a:pPr>
            <a:r>
              <a:rPr lang="en" sz="3000">
                <a:solidFill>
                  <a:srgbClr val="FF0000"/>
                </a:solidFill>
              </a:rPr>
              <a:t>Workflow types</a:t>
            </a:r>
          </a:p>
        </p:txBody>
      </p:sp>
      <p:graphicFrame>
        <p:nvGraphicFramePr>
          <p:cNvPr id="254" name="Shape 254"/>
          <p:cNvGraphicFramePr/>
          <p:nvPr/>
        </p:nvGraphicFramePr>
        <p:xfrm>
          <a:off x="4775850" y="1109800"/>
          <a:ext cx="3925575" cy="3596399"/>
        </p:xfrm>
        <a:graphic>
          <a:graphicData uri="http://schemas.openxmlformats.org/drawingml/2006/table">
            <a:tbl>
              <a:tblPr>
                <a:noFill/>
                <a:tableStyleId>{1F876C8D-396C-439D-B4FC-07A150DE3EEA}</a:tableStyleId>
              </a:tblPr>
              <a:tblGrid>
                <a:gridCol w="1464025"/>
                <a:gridCol w="1153025"/>
                <a:gridCol w="1308525"/>
              </a:tblGrid>
              <a:tr h="381000">
                <a:tc>
                  <a:txBody>
                    <a:bodyPr/>
                    <a:lstStyle/>
                    <a:p>
                      <a:pPr lvl="0" rtl="0">
                        <a:spcBef>
                          <a:spcPts val="0"/>
                        </a:spcBef>
                        <a:buNone/>
                      </a:pPr>
                      <a:r>
                        <a:rPr lang="en"/>
                        <a:t>TYPE</a:t>
                      </a:r>
                    </a:p>
                  </a:txBody>
                  <a:tcPr marL="91425" marR="91425" marT="91425" marB="91425"/>
                </a:tc>
                <a:tc>
                  <a:txBody>
                    <a:bodyPr/>
                    <a:lstStyle/>
                    <a:p>
                      <a:pPr lvl="0" rtl="0">
                        <a:spcBef>
                          <a:spcPts val="0"/>
                        </a:spcBef>
                        <a:buNone/>
                      </a:pPr>
                      <a:r>
                        <a:rPr lang="en"/>
                        <a:t>COUNT</a:t>
                      </a:r>
                    </a:p>
                  </a:txBody>
                  <a:tcPr marL="91425" marR="91425" marT="91425" marB="91425"/>
                </a:tc>
                <a:tc>
                  <a:txBody>
                    <a:bodyPr/>
                    <a:lstStyle/>
                    <a:p>
                      <a:pPr lvl="0" rtl="0">
                        <a:spcBef>
                          <a:spcPts val="0"/>
                        </a:spcBef>
                        <a:buNone/>
                      </a:pPr>
                      <a:r>
                        <a:rPr lang="en"/>
                        <a:t>PROPORTION</a:t>
                      </a:r>
                    </a:p>
                  </a:txBody>
                  <a:tcPr marL="91425" marR="91425" marT="91425" marB="91425"/>
                </a:tc>
              </a:tr>
              <a:tr h="381000">
                <a:tc>
                  <a:txBody>
                    <a:bodyPr/>
                    <a:lstStyle/>
                    <a:p>
                      <a:pPr lvl="0" rtl="0">
                        <a:spcBef>
                          <a:spcPts val="0"/>
                        </a:spcBef>
                        <a:buNone/>
                      </a:pPr>
                      <a:r>
                        <a:rPr lang="en">
                          <a:solidFill>
                            <a:schemeClr val="dk1"/>
                          </a:solidFill>
                        </a:rPr>
                        <a:t>taverna.t2flow</a:t>
                      </a:r>
                    </a:p>
                  </a:txBody>
                  <a:tcPr marL="91425" marR="91425" marT="91425" marB="91425"/>
                </a:tc>
                <a:tc>
                  <a:txBody>
                    <a:bodyPr/>
                    <a:lstStyle/>
                    <a:p>
                      <a:pPr lvl="0" rtl="0">
                        <a:spcBef>
                          <a:spcPts val="0"/>
                        </a:spcBef>
                        <a:buNone/>
                      </a:pPr>
                      <a:r>
                        <a:rPr lang="en">
                          <a:solidFill>
                            <a:schemeClr val="dk1"/>
                          </a:solidFill>
                        </a:rPr>
                        <a:t>1410</a:t>
                      </a:r>
                    </a:p>
                  </a:txBody>
                  <a:tcPr marL="91425" marR="91425" marT="91425" marB="91425"/>
                </a:tc>
                <a:tc>
                  <a:txBody>
                    <a:bodyPr/>
                    <a:lstStyle/>
                    <a:p>
                      <a:pPr lvl="0" rtl="0">
                        <a:spcBef>
                          <a:spcPts val="0"/>
                        </a:spcBef>
                        <a:buNone/>
                      </a:pPr>
                      <a:r>
                        <a:rPr lang="en"/>
                        <a:t>0.58</a:t>
                      </a:r>
                    </a:p>
                  </a:txBody>
                  <a:tcPr marL="91425" marR="91425" marT="91425" marB="91425"/>
                </a:tc>
              </a:tr>
              <a:tr h="381000">
                <a:tc>
                  <a:txBody>
                    <a:bodyPr/>
                    <a:lstStyle/>
                    <a:p>
                      <a:pPr lvl="0" rtl="0">
                        <a:spcBef>
                          <a:spcPts val="0"/>
                        </a:spcBef>
                        <a:buNone/>
                      </a:pPr>
                      <a:r>
                        <a:rPr lang="en">
                          <a:solidFill>
                            <a:schemeClr val="dk1"/>
                          </a:solidFill>
                        </a:rPr>
                        <a:t>taverna.scufl</a:t>
                      </a:r>
                    </a:p>
                  </a:txBody>
                  <a:tcPr marL="91425" marR="91425" marT="91425" marB="91425"/>
                </a:tc>
                <a:tc>
                  <a:txBody>
                    <a:bodyPr/>
                    <a:lstStyle/>
                    <a:p>
                      <a:pPr lvl="0" rtl="0">
                        <a:spcBef>
                          <a:spcPts val="0"/>
                        </a:spcBef>
                        <a:buNone/>
                      </a:pPr>
                      <a:r>
                        <a:rPr lang="en">
                          <a:solidFill>
                            <a:schemeClr val="dk1"/>
                          </a:solidFill>
                        </a:rPr>
                        <a:t>501</a:t>
                      </a:r>
                    </a:p>
                  </a:txBody>
                  <a:tcPr marL="91425" marR="91425" marT="91425" marB="91425"/>
                </a:tc>
                <a:tc>
                  <a:txBody>
                    <a:bodyPr/>
                    <a:lstStyle/>
                    <a:p>
                      <a:pPr lvl="0" rtl="0">
                        <a:spcBef>
                          <a:spcPts val="0"/>
                        </a:spcBef>
                        <a:buNone/>
                      </a:pPr>
                      <a:r>
                        <a:rPr lang="en"/>
                        <a:t>0.20</a:t>
                      </a:r>
                    </a:p>
                  </a:txBody>
                  <a:tcPr marL="91425" marR="91425" marT="91425" marB="91425"/>
                </a:tc>
              </a:tr>
              <a:tr h="381000">
                <a:tc>
                  <a:txBody>
                    <a:bodyPr/>
                    <a:lstStyle/>
                    <a:p>
                      <a:pPr lvl="0" rtl="0">
                        <a:spcBef>
                          <a:spcPts val="0"/>
                        </a:spcBef>
                        <a:buNone/>
                      </a:pPr>
                      <a:r>
                        <a:rPr lang="en">
                          <a:solidFill>
                            <a:schemeClr val="dk1"/>
                          </a:solidFill>
                        </a:rPr>
                        <a:t>taverna.scufl2(taverna3.0)</a:t>
                      </a:r>
                    </a:p>
                  </a:txBody>
                  <a:tcPr marL="91425" marR="91425" marT="91425" marB="91425"/>
                </a:tc>
                <a:tc>
                  <a:txBody>
                    <a:bodyPr/>
                    <a:lstStyle/>
                    <a:p>
                      <a:pPr lvl="0" rtl="0">
                        <a:spcBef>
                          <a:spcPts val="0"/>
                        </a:spcBef>
                        <a:buNone/>
                      </a:pPr>
                      <a:r>
                        <a:rPr lang="en">
                          <a:solidFill>
                            <a:schemeClr val="dk1"/>
                          </a:solidFill>
                        </a:rPr>
                        <a:t>3</a:t>
                      </a:r>
                    </a:p>
                  </a:txBody>
                  <a:tcPr marL="91425" marR="91425" marT="91425" marB="91425"/>
                </a:tc>
                <a:tc>
                  <a:txBody>
                    <a:bodyPr/>
                    <a:lstStyle/>
                    <a:p>
                      <a:pPr lvl="0" rtl="0">
                        <a:spcBef>
                          <a:spcPts val="0"/>
                        </a:spcBef>
                        <a:buNone/>
                      </a:pPr>
                      <a:r>
                        <a:rPr lang="en"/>
                        <a:t>0.0012</a:t>
                      </a:r>
                    </a:p>
                  </a:txBody>
                  <a:tcPr marL="91425" marR="91425" marT="91425" marB="91425"/>
                </a:tc>
              </a:tr>
              <a:tr h="381000">
                <a:tc>
                  <a:txBody>
                    <a:bodyPr/>
                    <a:lstStyle/>
                    <a:p>
                      <a:pPr lvl="0" rtl="0">
                        <a:spcBef>
                          <a:spcPts val="0"/>
                        </a:spcBef>
                        <a:buNone/>
                      </a:pPr>
                      <a:r>
                        <a:rPr lang="en">
                          <a:solidFill>
                            <a:schemeClr val="dk1"/>
                          </a:solidFill>
                        </a:rPr>
                        <a:t>rapidminer.rmp</a:t>
                      </a:r>
                    </a:p>
                  </a:txBody>
                  <a:tcPr marL="91425" marR="91425" marT="91425" marB="91425"/>
                </a:tc>
                <a:tc>
                  <a:txBody>
                    <a:bodyPr/>
                    <a:lstStyle/>
                    <a:p>
                      <a:pPr lvl="0" rtl="0">
                        <a:spcBef>
                          <a:spcPts val="0"/>
                        </a:spcBef>
                        <a:buNone/>
                      </a:pPr>
                      <a:r>
                        <a:rPr lang="en">
                          <a:solidFill>
                            <a:schemeClr val="dk1"/>
                          </a:solidFill>
                        </a:rPr>
                        <a:t>232</a:t>
                      </a:r>
                    </a:p>
                  </a:txBody>
                  <a:tcPr marL="91425" marR="91425" marT="91425" marB="91425"/>
                </a:tc>
                <a:tc>
                  <a:txBody>
                    <a:bodyPr/>
                    <a:lstStyle/>
                    <a:p>
                      <a:pPr lvl="0" rtl="0">
                        <a:spcBef>
                          <a:spcPts val="0"/>
                        </a:spcBef>
                        <a:buNone/>
                      </a:pPr>
                      <a:r>
                        <a:rPr lang="en"/>
                        <a:t>0.095</a:t>
                      </a:r>
                    </a:p>
                  </a:txBody>
                  <a:tcPr marL="91425" marR="91425" marT="91425" marB="91425"/>
                </a:tc>
              </a:tr>
              <a:tr h="381000">
                <a:tc>
                  <a:txBody>
                    <a:bodyPr/>
                    <a:lstStyle/>
                    <a:p>
                      <a:pPr lvl="0" rtl="0">
                        <a:spcBef>
                          <a:spcPts val="0"/>
                        </a:spcBef>
                        <a:buNone/>
                      </a:pPr>
                      <a:r>
                        <a:rPr lang="en">
                          <a:solidFill>
                            <a:schemeClr val="dk1"/>
                          </a:solidFill>
                        </a:rPr>
                        <a:t>octet-stream</a:t>
                      </a:r>
                    </a:p>
                  </a:txBody>
                  <a:tcPr marL="91425" marR="91425" marT="91425" marB="91425"/>
                </a:tc>
                <a:tc>
                  <a:txBody>
                    <a:bodyPr/>
                    <a:lstStyle/>
                    <a:p>
                      <a:pPr lvl="0" rtl="0">
                        <a:spcBef>
                          <a:spcPts val="0"/>
                        </a:spcBef>
                        <a:buNone/>
                      </a:pPr>
                      <a:r>
                        <a:rPr lang="en">
                          <a:solidFill>
                            <a:schemeClr val="dk1"/>
                          </a:solidFill>
                        </a:rPr>
                        <a:t>174</a:t>
                      </a:r>
                    </a:p>
                  </a:txBody>
                  <a:tcPr marL="91425" marR="91425" marT="91425" marB="91425"/>
                </a:tc>
                <a:tc>
                  <a:txBody>
                    <a:bodyPr/>
                    <a:lstStyle/>
                    <a:p>
                      <a:pPr lvl="0" rtl="0">
                        <a:spcBef>
                          <a:spcPts val="0"/>
                        </a:spcBef>
                        <a:buNone/>
                      </a:pPr>
                      <a:r>
                        <a:rPr lang="en"/>
                        <a:t>0.071</a:t>
                      </a:r>
                    </a:p>
                  </a:txBody>
                  <a:tcPr marL="91425" marR="91425" marT="91425" marB="91425"/>
                </a:tc>
              </a:tr>
              <a:tr h="381000">
                <a:tc>
                  <a:txBody>
                    <a:bodyPr/>
                    <a:lstStyle/>
                    <a:p>
                      <a:pPr lvl="0" rtl="0">
                        <a:spcBef>
                          <a:spcPts val="0"/>
                        </a:spcBef>
                        <a:buNone/>
                      </a:pPr>
                      <a:r>
                        <a:rPr lang="en">
                          <a:solidFill>
                            <a:schemeClr val="dk1"/>
                          </a:solidFill>
                        </a:rPr>
                        <a:t>others</a:t>
                      </a:r>
                    </a:p>
                  </a:txBody>
                  <a:tcPr marL="91425" marR="91425" marT="91425" marB="91425"/>
                </a:tc>
                <a:tc>
                  <a:txBody>
                    <a:bodyPr/>
                    <a:lstStyle/>
                    <a:p>
                      <a:pPr lvl="0" rtl="0">
                        <a:spcBef>
                          <a:spcPts val="0"/>
                        </a:spcBef>
                        <a:buNone/>
                      </a:pPr>
                      <a:r>
                        <a:rPr lang="en">
                          <a:solidFill>
                            <a:schemeClr val="dk1"/>
                          </a:solidFill>
                        </a:rPr>
                        <a:t>190</a:t>
                      </a:r>
                    </a:p>
                  </a:txBody>
                  <a:tcPr marL="91425" marR="91425" marT="91425" marB="91425"/>
                </a:tc>
                <a:tc>
                  <a:txBody>
                    <a:bodyPr/>
                    <a:lstStyle/>
                    <a:p>
                      <a:pPr lvl="0" rtl="0">
                        <a:spcBef>
                          <a:spcPts val="0"/>
                        </a:spcBef>
                        <a:buNone/>
                      </a:pPr>
                      <a:r>
                        <a:rPr lang="en"/>
                        <a:t>0.076</a:t>
                      </a:r>
                    </a:p>
                  </a:txBody>
                  <a:tcPr marL="91425" marR="91425" marT="91425" marB="91425"/>
                </a:tc>
              </a:tr>
              <a:tr h="381000">
                <a:tc gridSpan="3">
                  <a:txBody>
                    <a:bodyPr/>
                    <a:lstStyle/>
                    <a:p>
                      <a:pPr lvl="0" algn="ctr" rtl="0">
                        <a:spcBef>
                          <a:spcPts val="0"/>
                        </a:spcBef>
                        <a:buNone/>
                      </a:pPr>
                      <a:r>
                        <a:rPr lang="en">
                          <a:solidFill>
                            <a:schemeClr val="dk1"/>
                          </a:solidFill>
                        </a:rPr>
                        <a:t>IN TOTAL :  2510</a:t>
                      </a:r>
                    </a:p>
                  </a:txBody>
                  <a:tcPr marL="91425" marR="91425" marT="91425" marB="91425"/>
                </a:tc>
                <a:tc hMerge="1">
                  <a:txBody>
                    <a:bodyPr/>
                    <a:lstStyle/>
                    <a:p>
                      <a:endParaRPr lang="zh-CN"/>
                    </a:p>
                  </a:txBody>
                  <a:tcPr/>
                </a:tc>
                <a:tc hMerge="1">
                  <a:txBody>
                    <a:bodyPr/>
                    <a:lstStyle/>
                    <a:p>
                      <a:endParaRPr lang="zh-CN"/>
                    </a:p>
                  </a:txBody>
                  <a:tcPr/>
                </a:tc>
              </a:tr>
            </a:tbl>
          </a:graphicData>
        </a:graphic>
      </p:graphicFrame>
      <p:pic>
        <p:nvPicPr>
          <p:cNvPr id="255" name="Shape 255"/>
          <p:cNvPicPr preferRelativeResize="0"/>
          <p:nvPr/>
        </p:nvPicPr>
        <p:blipFill>
          <a:blip r:embed="rId3">
            <a:alphaModFix/>
          </a:blip>
          <a:stretch>
            <a:fillRect/>
          </a:stretch>
        </p:blipFill>
        <p:spPr>
          <a:xfrm>
            <a:off x="200774" y="1619450"/>
            <a:ext cx="4421324" cy="2657450"/>
          </a:xfrm>
          <a:prstGeom prst="rect">
            <a:avLst/>
          </a:prstGeom>
          <a:noFill/>
          <a:ln>
            <a:noFill/>
          </a:ln>
        </p:spPr>
      </p:pic>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000" b="0"/>
              <a:t>DataSet</a:t>
            </a:r>
          </a:p>
        </p:txBody>
      </p:sp>
      <p:pic>
        <p:nvPicPr>
          <p:cNvPr id="261" name="Shape 261"/>
          <p:cNvPicPr preferRelativeResize="0"/>
          <p:nvPr/>
        </p:nvPicPr>
        <p:blipFill>
          <a:blip r:embed="rId3">
            <a:alphaModFix/>
          </a:blip>
          <a:stretch>
            <a:fillRect/>
          </a:stretch>
        </p:blipFill>
        <p:spPr>
          <a:xfrm>
            <a:off x="457200" y="1200150"/>
            <a:ext cx="2924175" cy="561975"/>
          </a:xfrm>
          <a:prstGeom prst="rect">
            <a:avLst/>
          </a:prstGeom>
          <a:noFill/>
          <a:ln>
            <a:noFill/>
          </a:ln>
        </p:spPr>
      </p:pic>
      <p:pic>
        <p:nvPicPr>
          <p:cNvPr id="262" name="Shape 262"/>
          <p:cNvPicPr preferRelativeResize="0"/>
          <p:nvPr/>
        </p:nvPicPr>
        <p:blipFill>
          <a:blip r:embed="rId4">
            <a:alphaModFix/>
          </a:blip>
          <a:stretch>
            <a:fillRect/>
          </a:stretch>
        </p:blipFill>
        <p:spPr>
          <a:xfrm>
            <a:off x="457200" y="3082050"/>
            <a:ext cx="2800350" cy="571500"/>
          </a:xfrm>
          <a:prstGeom prst="rect">
            <a:avLst/>
          </a:prstGeom>
          <a:noFill/>
          <a:ln>
            <a:noFill/>
          </a:ln>
        </p:spPr>
      </p:pic>
      <p:sp>
        <p:nvSpPr>
          <p:cNvPr id="263" name="Shape 263"/>
          <p:cNvSpPr txBox="1">
            <a:spLocks noGrp="1"/>
          </p:cNvSpPr>
          <p:nvPr>
            <p:ph type="body" idx="1"/>
          </p:nvPr>
        </p:nvSpPr>
        <p:spPr>
          <a:xfrm>
            <a:off x="457200" y="1942400"/>
            <a:ext cx="2800499" cy="654599"/>
          </a:xfrm>
          <a:prstGeom prst="rect">
            <a:avLst/>
          </a:prstGeom>
        </p:spPr>
        <p:txBody>
          <a:bodyPr lIns="91425" tIns="91425" rIns="91425" bIns="91425" anchor="t" anchorCtr="0">
            <a:noAutofit/>
          </a:bodyPr>
          <a:lstStyle/>
          <a:p>
            <a:pPr lvl="0" rtl="0">
              <a:lnSpc>
                <a:spcPct val="115000"/>
              </a:lnSpc>
              <a:spcBef>
                <a:spcPts val="0"/>
              </a:spcBef>
              <a:buNone/>
            </a:pPr>
            <a:r>
              <a:rPr lang="en" sz="2800"/>
              <a:t>Workflows: 3445</a:t>
            </a:r>
          </a:p>
        </p:txBody>
      </p:sp>
      <p:graphicFrame>
        <p:nvGraphicFramePr>
          <p:cNvPr id="264" name="Shape 264"/>
          <p:cNvGraphicFramePr/>
          <p:nvPr/>
        </p:nvGraphicFramePr>
        <p:xfrm>
          <a:off x="3898050" y="1139575"/>
          <a:ext cx="4635750" cy="1727415"/>
        </p:xfrm>
        <a:graphic>
          <a:graphicData uri="http://schemas.openxmlformats.org/drawingml/2006/table">
            <a:tbl>
              <a:tblPr>
                <a:noFill/>
                <a:tableStyleId>{E3AA2646-AAA6-4A15-924B-750C30830E42}</a:tableStyleId>
              </a:tblPr>
              <a:tblGrid>
                <a:gridCol w="2077350"/>
                <a:gridCol w="1290150"/>
                <a:gridCol w="1268250"/>
              </a:tblGrid>
              <a:tr h="660675">
                <a:tc>
                  <a:txBody>
                    <a:bodyPr/>
                    <a:lstStyle/>
                    <a:p>
                      <a:pPr lvl="0" rtl="0">
                        <a:lnSpc>
                          <a:spcPct val="115000"/>
                        </a:lnSpc>
                        <a:spcBef>
                          <a:spcPts val="0"/>
                        </a:spcBef>
                        <a:buNone/>
                      </a:pPr>
                      <a:r>
                        <a:rPr lang="en" sz="2000" b="1"/>
                        <a:t>Workflow Type</a:t>
                      </a:r>
                    </a:p>
                  </a:txBody>
                  <a:tcPr marL="91425" marR="91425" marT="91425" marB="91425"/>
                </a:tc>
                <a:tc>
                  <a:txBody>
                    <a:bodyPr/>
                    <a:lstStyle/>
                    <a:p>
                      <a:pPr lvl="0" rtl="0">
                        <a:lnSpc>
                          <a:spcPct val="115000"/>
                        </a:lnSpc>
                        <a:spcBef>
                          <a:spcPts val="0"/>
                        </a:spcBef>
                        <a:buNone/>
                      </a:pPr>
                      <a:r>
                        <a:rPr lang="en" sz="2000" b="1"/>
                        <a:t>public</a:t>
                      </a:r>
                    </a:p>
                  </a:txBody>
                  <a:tcPr marL="91425" marR="91425" marT="91425" marB="91425"/>
                </a:tc>
                <a:tc>
                  <a:txBody>
                    <a:bodyPr/>
                    <a:lstStyle/>
                    <a:p>
                      <a:pPr lvl="0" rtl="0">
                        <a:lnSpc>
                          <a:spcPct val="115000"/>
                        </a:lnSpc>
                        <a:spcBef>
                          <a:spcPts val="0"/>
                        </a:spcBef>
                        <a:buNone/>
                      </a:pPr>
                      <a:r>
                        <a:rPr lang="en" sz="2000" b="1"/>
                        <a:t>private</a:t>
                      </a:r>
                    </a:p>
                  </a:txBody>
                  <a:tcPr marL="91425" marR="91425" marT="91425" marB="91425"/>
                </a:tc>
              </a:tr>
              <a:tr h="398400">
                <a:tc>
                  <a:txBody>
                    <a:bodyPr/>
                    <a:lstStyle/>
                    <a:p>
                      <a:pPr lvl="0" rtl="0">
                        <a:lnSpc>
                          <a:spcPct val="115000"/>
                        </a:lnSpc>
                        <a:spcBef>
                          <a:spcPts val="0"/>
                        </a:spcBef>
                        <a:buNone/>
                      </a:pPr>
                      <a:r>
                        <a:rPr lang="en" sz="2000"/>
                        <a:t>count</a:t>
                      </a:r>
                    </a:p>
                  </a:txBody>
                  <a:tcPr marL="91425" marR="91425" marT="91425" marB="91425"/>
                </a:tc>
                <a:tc>
                  <a:txBody>
                    <a:bodyPr/>
                    <a:lstStyle/>
                    <a:p>
                      <a:pPr lvl="0" rtl="0">
                        <a:lnSpc>
                          <a:spcPct val="115000"/>
                        </a:lnSpc>
                        <a:spcBef>
                          <a:spcPts val="0"/>
                        </a:spcBef>
                        <a:buNone/>
                      </a:pPr>
                      <a:r>
                        <a:rPr lang="en" sz="2000"/>
                        <a:t>2510</a:t>
                      </a:r>
                    </a:p>
                  </a:txBody>
                  <a:tcPr marL="91425" marR="91425" marT="91425" marB="91425"/>
                </a:tc>
                <a:tc>
                  <a:txBody>
                    <a:bodyPr/>
                    <a:lstStyle/>
                    <a:p>
                      <a:pPr lvl="0" rtl="0">
                        <a:lnSpc>
                          <a:spcPct val="115000"/>
                        </a:lnSpc>
                        <a:spcBef>
                          <a:spcPts val="0"/>
                        </a:spcBef>
                        <a:buNone/>
                      </a:pPr>
                      <a:r>
                        <a:rPr lang="en" sz="2000"/>
                        <a:t>935</a:t>
                      </a:r>
                    </a:p>
                  </a:txBody>
                  <a:tcPr marL="91425" marR="91425" marT="91425" marB="91425"/>
                </a:tc>
              </a:tr>
              <a:tr h="398400">
                <a:tc>
                  <a:txBody>
                    <a:bodyPr/>
                    <a:lstStyle/>
                    <a:p>
                      <a:pPr lvl="0" rtl="0">
                        <a:lnSpc>
                          <a:spcPct val="115000"/>
                        </a:lnSpc>
                        <a:spcBef>
                          <a:spcPts val="0"/>
                        </a:spcBef>
                        <a:buNone/>
                      </a:pPr>
                      <a:r>
                        <a:rPr lang="en" sz="2000"/>
                        <a:t>percentage</a:t>
                      </a:r>
                    </a:p>
                  </a:txBody>
                  <a:tcPr marL="91425" marR="91425" marT="91425" marB="91425"/>
                </a:tc>
                <a:tc>
                  <a:txBody>
                    <a:bodyPr/>
                    <a:lstStyle/>
                    <a:p>
                      <a:pPr lvl="0" rtl="0">
                        <a:lnSpc>
                          <a:spcPct val="115000"/>
                        </a:lnSpc>
                        <a:spcBef>
                          <a:spcPts val="0"/>
                        </a:spcBef>
                        <a:buNone/>
                      </a:pPr>
                      <a:r>
                        <a:rPr lang="en" sz="2000"/>
                        <a:t>72.9%</a:t>
                      </a:r>
                    </a:p>
                  </a:txBody>
                  <a:tcPr marL="91425" marR="91425" marT="91425" marB="91425"/>
                </a:tc>
                <a:tc>
                  <a:txBody>
                    <a:bodyPr/>
                    <a:lstStyle/>
                    <a:p>
                      <a:pPr lvl="0" rtl="0">
                        <a:lnSpc>
                          <a:spcPct val="115000"/>
                        </a:lnSpc>
                        <a:spcBef>
                          <a:spcPts val="0"/>
                        </a:spcBef>
                        <a:buNone/>
                      </a:pPr>
                      <a:r>
                        <a:rPr lang="en" sz="2000"/>
                        <a:t>27.1%</a:t>
                      </a:r>
                    </a:p>
                  </a:txBody>
                  <a:tcPr marL="91425" marR="91425" marT="91425" marB="91425"/>
                </a:tc>
              </a:tr>
            </a:tbl>
          </a:graphicData>
        </a:graphic>
      </p:graphicFrame>
      <p:sp>
        <p:nvSpPr>
          <p:cNvPr id="265" name="Shape 265"/>
          <p:cNvSpPr txBox="1">
            <a:spLocks noGrp="1"/>
          </p:cNvSpPr>
          <p:nvPr>
            <p:ph type="body" idx="2"/>
          </p:nvPr>
        </p:nvSpPr>
        <p:spPr>
          <a:xfrm>
            <a:off x="457200" y="3696225"/>
            <a:ext cx="2800499" cy="654599"/>
          </a:xfrm>
          <a:prstGeom prst="rect">
            <a:avLst/>
          </a:prstGeom>
        </p:spPr>
        <p:txBody>
          <a:bodyPr lIns="91425" tIns="91425" rIns="91425" bIns="91425" anchor="t" anchorCtr="0">
            <a:noAutofit/>
          </a:bodyPr>
          <a:lstStyle/>
          <a:p>
            <a:pPr lvl="0" rtl="0">
              <a:lnSpc>
                <a:spcPct val="115000"/>
              </a:lnSpc>
              <a:spcBef>
                <a:spcPts val="0"/>
              </a:spcBef>
              <a:buNone/>
            </a:pPr>
            <a:r>
              <a:rPr lang="en" sz="2800"/>
              <a:t>Services: 2525</a:t>
            </a:r>
          </a:p>
          <a:p>
            <a:pPr lvl="0" rtl="0">
              <a:spcBef>
                <a:spcPts val="0"/>
              </a:spcBef>
              <a:buNone/>
            </a:pPr>
            <a:endParaRPr/>
          </a:p>
        </p:txBody>
      </p:sp>
      <p:graphicFrame>
        <p:nvGraphicFramePr>
          <p:cNvPr id="266" name="Shape 266"/>
          <p:cNvGraphicFramePr/>
          <p:nvPr/>
        </p:nvGraphicFramePr>
        <p:xfrm>
          <a:off x="3898037" y="3126437"/>
          <a:ext cx="4893525" cy="1950630"/>
        </p:xfrm>
        <a:graphic>
          <a:graphicData uri="http://schemas.openxmlformats.org/drawingml/2006/table">
            <a:tbl>
              <a:tblPr>
                <a:noFill/>
                <a:tableStyleId>{5EC0C60A-3DDD-4AFD-A4CD-B6AF5E6247F4}</a:tableStyleId>
              </a:tblPr>
              <a:tblGrid>
                <a:gridCol w="2153600"/>
                <a:gridCol w="1264450"/>
                <a:gridCol w="1475475"/>
              </a:tblGrid>
              <a:tr h="876025">
                <a:tc>
                  <a:txBody>
                    <a:bodyPr/>
                    <a:lstStyle/>
                    <a:p>
                      <a:pPr lvl="0" rtl="0">
                        <a:lnSpc>
                          <a:spcPct val="115000"/>
                        </a:lnSpc>
                        <a:spcBef>
                          <a:spcPts val="0"/>
                        </a:spcBef>
                        <a:buNone/>
                      </a:pPr>
                      <a:r>
                        <a:rPr lang="en" sz="2000" b="1"/>
                        <a:t>Web Service Type</a:t>
                      </a:r>
                    </a:p>
                  </a:txBody>
                  <a:tcPr marL="91425" marR="91425" marT="91425" marB="91425"/>
                </a:tc>
                <a:tc>
                  <a:txBody>
                    <a:bodyPr/>
                    <a:lstStyle/>
                    <a:p>
                      <a:pPr lvl="0" rtl="0">
                        <a:lnSpc>
                          <a:spcPct val="115000"/>
                        </a:lnSpc>
                        <a:spcBef>
                          <a:spcPts val="0"/>
                        </a:spcBef>
                        <a:buNone/>
                      </a:pPr>
                      <a:r>
                        <a:rPr lang="en" sz="2000" b="1"/>
                        <a:t>SOAP</a:t>
                      </a:r>
                    </a:p>
                  </a:txBody>
                  <a:tcPr marL="91425" marR="91425" marT="91425" marB="91425"/>
                </a:tc>
                <a:tc>
                  <a:txBody>
                    <a:bodyPr/>
                    <a:lstStyle/>
                    <a:p>
                      <a:pPr lvl="0" rtl="0">
                        <a:lnSpc>
                          <a:spcPct val="115000"/>
                        </a:lnSpc>
                        <a:spcBef>
                          <a:spcPts val="0"/>
                        </a:spcBef>
                        <a:buNone/>
                      </a:pPr>
                      <a:r>
                        <a:rPr lang="en" sz="2000" b="1"/>
                        <a:t>REST</a:t>
                      </a:r>
                    </a:p>
                  </a:txBody>
                  <a:tcPr marL="91425" marR="91425" marT="91425" marB="91425"/>
                </a:tc>
              </a:tr>
              <a:tr h="528225">
                <a:tc>
                  <a:txBody>
                    <a:bodyPr/>
                    <a:lstStyle/>
                    <a:p>
                      <a:pPr lvl="0" rtl="0">
                        <a:lnSpc>
                          <a:spcPct val="115000"/>
                        </a:lnSpc>
                        <a:spcBef>
                          <a:spcPts val="0"/>
                        </a:spcBef>
                        <a:buNone/>
                      </a:pPr>
                      <a:r>
                        <a:rPr lang="en" sz="2000"/>
                        <a:t>count</a:t>
                      </a:r>
                    </a:p>
                  </a:txBody>
                  <a:tcPr marL="91425" marR="91425" marT="91425" marB="91425"/>
                </a:tc>
                <a:tc>
                  <a:txBody>
                    <a:bodyPr/>
                    <a:lstStyle/>
                    <a:p>
                      <a:pPr lvl="0" rtl="0">
                        <a:lnSpc>
                          <a:spcPct val="115000"/>
                        </a:lnSpc>
                        <a:spcBef>
                          <a:spcPts val="0"/>
                        </a:spcBef>
                        <a:buNone/>
                      </a:pPr>
                      <a:r>
                        <a:rPr lang="en" sz="2000"/>
                        <a:t>2314</a:t>
                      </a:r>
                    </a:p>
                  </a:txBody>
                  <a:tcPr marL="91425" marR="91425" marT="91425" marB="91425"/>
                </a:tc>
                <a:tc>
                  <a:txBody>
                    <a:bodyPr/>
                    <a:lstStyle/>
                    <a:p>
                      <a:pPr lvl="0" rtl="0">
                        <a:lnSpc>
                          <a:spcPct val="115000"/>
                        </a:lnSpc>
                        <a:spcBef>
                          <a:spcPts val="0"/>
                        </a:spcBef>
                        <a:buNone/>
                      </a:pPr>
                      <a:r>
                        <a:rPr lang="en" sz="2000"/>
                        <a:t>212</a:t>
                      </a:r>
                    </a:p>
                  </a:txBody>
                  <a:tcPr marL="91425" marR="91425" marT="91425" marB="91425"/>
                </a:tc>
              </a:tr>
              <a:tr h="528225">
                <a:tc>
                  <a:txBody>
                    <a:bodyPr/>
                    <a:lstStyle/>
                    <a:p>
                      <a:pPr lvl="0" rtl="0">
                        <a:lnSpc>
                          <a:spcPct val="115000"/>
                        </a:lnSpc>
                        <a:spcBef>
                          <a:spcPts val="0"/>
                        </a:spcBef>
                        <a:buNone/>
                      </a:pPr>
                      <a:r>
                        <a:rPr lang="en" sz="2000"/>
                        <a:t>percentage</a:t>
                      </a:r>
                    </a:p>
                  </a:txBody>
                  <a:tcPr marL="91425" marR="91425" marT="91425" marB="91425"/>
                </a:tc>
                <a:tc>
                  <a:txBody>
                    <a:bodyPr/>
                    <a:lstStyle/>
                    <a:p>
                      <a:pPr lvl="0" rtl="0">
                        <a:lnSpc>
                          <a:spcPct val="115000"/>
                        </a:lnSpc>
                        <a:spcBef>
                          <a:spcPts val="0"/>
                        </a:spcBef>
                        <a:buNone/>
                      </a:pPr>
                      <a:r>
                        <a:rPr lang="en" sz="2000"/>
                        <a:t>91.6%</a:t>
                      </a:r>
                    </a:p>
                  </a:txBody>
                  <a:tcPr marL="91425" marR="91425" marT="91425" marB="91425"/>
                </a:tc>
                <a:tc>
                  <a:txBody>
                    <a:bodyPr/>
                    <a:lstStyle/>
                    <a:p>
                      <a:pPr lvl="0" rtl="0">
                        <a:lnSpc>
                          <a:spcPct val="115000"/>
                        </a:lnSpc>
                        <a:spcBef>
                          <a:spcPts val="0"/>
                        </a:spcBef>
                        <a:buNone/>
                      </a:pPr>
                      <a:r>
                        <a:rPr lang="en" sz="2000"/>
                        <a:t>8.4%</a:t>
                      </a:r>
                    </a:p>
                  </a:txBody>
                  <a:tcPr marL="91425" marR="91425" marT="91425" marB="91425"/>
                </a:tc>
              </a:tr>
            </a:tbl>
          </a:graphicData>
        </a:graphic>
      </p:graphicFrame>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00175" y="456878"/>
            <a:ext cx="8229600" cy="857400"/>
          </a:xfrm>
          <a:prstGeom prst="rect">
            <a:avLst/>
          </a:prstGeom>
        </p:spPr>
        <p:txBody>
          <a:bodyPr lIns="91425" tIns="91425" rIns="91425" bIns="91425" anchor="b" anchorCtr="0">
            <a:noAutofit/>
          </a:bodyPr>
          <a:lstStyle/>
          <a:p>
            <a:pPr>
              <a:spcBef>
                <a:spcPts val="0"/>
              </a:spcBef>
              <a:buNone/>
            </a:pPr>
            <a:r>
              <a:rPr lang="en"/>
              <a:t>System Implementation</a:t>
            </a:r>
          </a:p>
        </p:txBody>
      </p:sp>
      <p:sp>
        <p:nvSpPr>
          <p:cNvPr id="272" name="Shape 272"/>
          <p:cNvSpPr txBox="1"/>
          <p:nvPr/>
        </p:nvSpPr>
        <p:spPr>
          <a:xfrm>
            <a:off x="638650" y="1608050"/>
            <a:ext cx="4824300" cy="1368600"/>
          </a:xfrm>
          <a:prstGeom prst="rect">
            <a:avLst/>
          </a:prstGeom>
          <a:noFill/>
          <a:ln>
            <a:noFill/>
          </a:ln>
        </p:spPr>
        <p:txBody>
          <a:bodyPr lIns="91425" tIns="91425" rIns="91425" bIns="91425" anchor="t" anchorCtr="0">
            <a:noAutofit/>
          </a:bodyPr>
          <a:lstStyle/>
          <a:p>
            <a:pPr>
              <a:spcBef>
                <a:spcPts val="0"/>
              </a:spcBef>
              <a:buNone/>
            </a:pPr>
            <a:r>
              <a:rPr lang="en" sz="3000"/>
              <a:t>Data Visualization: JUNG</a:t>
            </a:r>
          </a:p>
        </p:txBody>
      </p:sp>
      <p:pic>
        <p:nvPicPr>
          <p:cNvPr id="273" name="Shape 273"/>
          <p:cNvPicPr preferRelativeResize="0"/>
          <p:nvPr/>
        </p:nvPicPr>
        <p:blipFill>
          <a:blip r:embed="rId3">
            <a:alphaModFix/>
          </a:blip>
          <a:stretch>
            <a:fillRect/>
          </a:stretch>
        </p:blipFill>
        <p:spPr>
          <a:xfrm>
            <a:off x="1106250" y="2447225"/>
            <a:ext cx="2125125" cy="2514174"/>
          </a:xfrm>
          <a:prstGeom prst="rect">
            <a:avLst/>
          </a:prstGeom>
          <a:noFill/>
          <a:ln>
            <a:noFill/>
          </a:ln>
        </p:spPr>
      </p:pic>
      <p:pic>
        <p:nvPicPr>
          <p:cNvPr id="274" name="Shape 274"/>
          <p:cNvPicPr preferRelativeResize="0"/>
          <p:nvPr/>
        </p:nvPicPr>
        <p:blipFill>
          <a:blip r:embed="rId4">
            <a:alphaModFix/>
          </a:blip>
          <a:stretch>
            <a:fillRect/>
          </a:stretch>
        </p:blipFill>
        <p:spPr>
          <a:xfrm>
            <a:off x="5405800" y="2392324"/>
            <a:ext cx="2866550" cy="2259150"/>
          </a:xfrm>
          <a:prstGeom prst="rect">
            <a:avLst/>
          </a:prstGeom>
          <a:noFill/>
          <a:ln>
            <a:noFill/>
          </a:ln>
        </p:spPr>
      </p:pic>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System Implementation</a:t>
            </a:r>
          </a:p>
        </p:txBody>
      </p:sp>
      <p:sp>
        <p:nvSpPr>
          <p:cNvPr id="280" name="Shape 28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81000" rtl="0">
              <a:lnSpc>
                <a:spcPct val="115000"/>
              </a:lnSpc>
              <a:spcBef>
                <a:spcPts val="0"/>
              </a:spcBef>
              <a:buClr>
                <a:schemeClr val="dk1"/>
              </a:buClr>
              <a:buSzPct val="100000"/>
              <a:buFont typeface="Arial"/>
              <a:buChar char="●"/>
            </a:pPr>
            <a:r>
              <a:rPr lang="en" sz="2400" b="1"/>
              <a:t>JUNG(Java Universal Network/Graph Framework) to visualize the data and results</a:t>
            </a:r>
          </a:p>
          <a:p>
            <a:pPr marL="457200" lvl="0" indent="-381000" rtl="0">
              <a:lnSpc>
                <a:spcPct val="115000"/>
              </a:lnSpc>
              <a:spcBef>
                <a:spcPts val="0"/>
              </a:spcBef>
              <a:buClr>
                <a:schemeClr val="dk1"/>
              </a:buClr>
              <a:buSzPct val="100000"/>
              <a:buFont typeface="Arial"/>
              <a:buChar char="●"/>
            </a:pPr>
            <a:r>
              <a:rPr lang="en" sz="2400" b="1"/>
              <a:t>Analyze workflows from MyExperiment and web services from BioCatalogue</a:t>
            </a:r>
          </a:p>
          <a:p>
            <a:pPr marL="457200" lvl="0" indent="-381000" rtl="0">
              <a:lnSpc>
                <a:spcPct val="115000"/>
              </a:lnSpc>
              <a:spcBef>
                <a:spcPts val="0"/>
              </a:spcBef>
              <a:buClr>
                <a:schemeClr val="dk1"/>
              </a:buClr>
              <a:buSzPct val="100000"/>
              <a:buFont typeface="Arial"/>
              <a:buChar char="●"/>
            </a:pPr>
            <a:r>
              <a:rPr lang="en" sz="2400" b="1"/>
              <a:t>Represent workflows and services as vertices and their relationship as edges.</a:t>
            </a:r>
          </a:p>
          <a:p>
            <a:pPr lvl="0" rtl="0">
              <a:lnSpc>
                <a:spcPct val="115000"/>
              </a:lnSpc>
              <a:spcBef>
                <a:spcPts val="0"/>
              </a:spcBef>
              <a:buNone/>
            </a:pPr>
            <a:endParaRPr sz="2400" b="1"/>
          </a:p>
          <a:p>
            <a:pPr lvl="0" rtl="0">
              <a:spcBef>
                <a:spcPts val="0"/>
              </a:spcBef>
              <a:buNone/>
            </a:pPr>
            <a:endParaRPr sz="2400"/>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System Implementation</a:t>
            </a:r>
          </a:p>
        </p:txBody>
      </p:sp>
      <p:sp>
        <p:nvSpPr>
          <p:cNvPr id="286" name="Shape 28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lnSpc>
                <a:spcPct val="115000"/>
              </a:lnSpc>
              <a:spcBef>
                <a:spcPts val="0"/>
              </a:spcBef>
              <a:buNone/>
            </a:pPr>
            <a:r>
              <a:rPr lang="en" sz="2400" b="1"/>
              <a:t>The schema of  our node class:</a:t>
            </a:r>
          </a:p>
          <a:p>
            <a:pPr lvl="0" rtl="0">
              <a:lnSpc>
                <a:spcPct val="115000"/>
              </a:lnSpc>
              <a:spcBef>
                <a:spcPts val="0"/>
              </a:spcBef>
              <a:buNone/>
            </a:pPr>
            <a:r>
              <a:rPr lang="en" sz="2400" b="1"/>
              <a:t>id: String</a:t>
            </a:r>
          </a:p>
          <a:p>
            <a:pPr lvl="0" rtl="0">
              <a:lnSpc>
                <a:spcPct val="115000"/>
              </a:lnSpc>
              <a:spcBef>
                <a:spcPts val="0"/>
              </a:spcBef>
              <a:buNone/>
            </a:pPr>
            <a:r>
              <a:rPr lang="en" sz="2400" b="1"/>
              <a:t>title: String</a:t>
            </a:r>
          </a:p>
          <a:p>
            <a:pPr lvl="0" rtl="0">
              <a:lnSpc>
                <a:spcPct val="115000"/>
              </a:lnSpc>
              <a:spcBef>
                <a:spcPts val="0"/>
              </a:spcBef>
              <a:buNone/>
            </a:pPr>
            <a:r>
              <a:rPr lang="en" sz="2400" b="1"/>
              <a:t>popularity: int</a:t>
            </a:r>
          </a:p>
          <a:p>
            <a:pPr lvl="0" rtl="0">
              <a:lnSpc>
                <a:spcPct val="115000"/>
              </a:lnSpc>
              <a:spcBef>
                <a:spcPts val="0"/>
              </a:spcBef>
              <a:buNone/>
            </a:pPr>
            <a:endParaRPr sz="2400" b="1"/>
          </a:p>
          <a:p>
            <a:pPr rtl="0">
              <a:lnSpc>
                <a:spcPct val="115000"/>
              </a:lnSpc>
              <a:spcBef>
                <a:spcPts val="0"/>
              </a:spcBef>
              <a:buNone/>
            </a:pPr>
            <a:r>
              <a:rPr lang="en" sz="2400" b="1"/>
              <a:t>Differentiate different kinds of</a:t>
            </a:r>
          </a:p>
          <a:p>
            <a:pPr rtl="0">
              <a:lnSpc>
                <a:spcPct val="115000"/>
              </a:lnSpc>
              <a:spcBef>
                <a:spcPts val="0"/>
              </a:spcBef>
              <a:buNone/>
            </a:pPr>
            <a:r>
              <a:rPr lang="en" sz="2400" b="1"/>
              <a:t> nodes(workflows, RESTful </a:t>
            </a:r>
          </a:p>
          <a:p>
            <a:pPr lvl="0" rtl="0">
              <a:lnSpc>
                <a:spcPct val="115000"/>
              </a:lnSpc>
              <a:spcBef>
                <a:spcPts val="0"/>
              </a:spcBef>
              <a:buNone/>
            </a:pPr>
            <a:r>
              <a:rPr lang="en" sz="2400" b="1"/>
              <a:t>services and SOAP services) via node id</a:t>
            </a:r>
          </a:p>
          <a:p>
            <a:pPr lvl="0" rtl="0">
              <a:lnSpc>
                <a:spcPct val="115000"/>
              </a:lnSpc>
              <a:spcBef>
                <a:spcPts val="0"/>
              </a:spcBef>
              <a:buNone/>
            </a:pPr>
            <a:endParaRPr sz="2400" b="1"/>
          </a:p>
          <a:p>
            <a:pPr lvl="0" rtl="0">
              <a:spcBef>
                <a:spcPts val="0"/>
              </a:spcBef>
              <a:buNone/>
            </a:pPr>
            <a:endParaRPr sz="2400"/>
          </a:p>
        </p:txBody>
      </p:sp>
      <p:pic>
        <p:nvPicPr>
          <p:cNvPr id="287" name="Shape 287"/>
          <p:cNvPicPr preferRelativeResize="0"/>
          <p:nvPr/>
        </p:nvPicPr>
        <p:blipFill>
          <a:blip r:embed="rId3">
            <a:alphaModFix/>
          </a:blip>
          <a:stretch>
            <a:fillRect/>
          </a:stretch>
        </p:blipFill>
        <p:spPr>
          <a:xfrm>
            <a:off x="5681750" y="434575"/>
            <a:ext cx="3309849" cy="4478513"/>
          </a:xfrm>
          <a:prstGeom prst="rect">
            <a:avLst/>
          </a:prstGeom>
          <a:noFill/>
          <a:ln>
            <a:noFill/>
          </a:ln>
        </p:spPr>
      </p:pic>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System Implementation</a:t>
            </a:r>
          </a:p>
        </p:txBody>
      </p:sp>
      <p:sp>
        <p:nvSpPr>
          <p:cNvPr id="293" name="Shape 29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lnSpc>
                <a:spcPct val="115000"/>
              </a:lnSpc>
              <a:spcBef>
                <a:spcPts val="0"/>
              </a:spcBef>
              <a:buNone/>
            </a:pPr>
            <a:r>
              <a:rPr lang="en" sz="2400" b="1"/>
              <a:t>The schema of  our edge class:</a:t>
            </a:r>
          </a:p>
          <a:p>
            <a:pPr lvl="0" rtl="0">
              <a:lnSpc>
                <a:spcPct val="115000"/>
              </a:lnSpc>
              <a:spcBef>
                <a:spcPts val="0"/>
              </a:spcBef>
              <a:buNone/>
            </a:pPr>
            <a:r>
              <a:rPr lang="en" sz="2400" b="1"/>
              <a:t>id: String</a:t>
            </a:r>
          </a:p>
          <a:p>
            <a:pPr lvl="0" rtl="0">
              <a:lnSpc>
                <a:spcPct val="115000"/>
              </a:lnSpc>
              <a:spcBef>
                <a:spcPts val="0"/>
              </a:spcBef>
              <a:buNone/>
            </a:pPr>
            <a:r>
              <a:rPr lang="en" sz="2400" b="1"/>
              <a:t>title: String</a:t>
            </a:r>
          </a:p>
          <a:p>
            <a:pPr rtl="0">
              <a:lnSpc>
                <a:spcPct val="115000"/>
              </a:lnSpc>
              <a:spcBef>
                <a:spcPts val="0"/>
              </a:spcBef>
              <a:buNone/>
            </a:pPr>
            <a:r>
              <a:rPr lang="en" sz="2400" b="1"/>
              <a:t>width: int</a:t>
            </a:r>
          </a:p>
          <a:p>
            <a:pPr rtl="0">
              <a:lnSpc>
                <a:spcPct val="115000"/>
              </a:lnSpc>
              <a:spcBef>
                <a:spcPts val="0"/>
              </a:spcBef>
              <a:buNone/>
            </a:pPr>
            <a:endParaRPr sz="2400" b="1"/>
          </a:p>
          <a:p>
            <a:pPr rtl="0">
              <a:lnSpc>
                <a:spcPct val="115000"/>
              </a:lnSpc>
              <a:spcBef>
                <a:spcPts val="0"/>
              </a:spcBef>
              <a:buNone/>
            </a:pPr>
            <a:r>
              <a:rPr lang="en" sz="2400" b="1"/>
              <a:t>Directed edge: from workflow to web service</a:t>
            </a:r>
          </a:p>
          <a:p>
            <a:pPr lvl="0" rtl="0">
              <a:lnSpc>
                <a:spcPct val="115000"/>
              </a:lnSpc>
              <a:spcBef>
                <a:spcPts val="0"/>
              </a:spcBef>
              <a:buNone/>
            </a:pPr>
            <a:r>
              <a:rPr lang="en" sz="2400" b="1"/>
              <a:t>Undirected edge: from workflow to workflow</a:t>
            </a: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Demo</a:t>
            </a:r>
          </a:p>
        </p:txBody>
      </p:sp>
      <p:sp>
        <p:nvSpPr>
          <p:cNvPr id="299" name="Shape 299">
            <a:hlinkClick r:id="rId3"/>
          </p:cNvPr>
          <p:cNvSpPr/>
          <p:nvPr/>
        </p:nvSpPr>
        <p:spPr>
          <a:xfrm>
            <a:off x="734975" y="1233850"/>
            <a:ext cx="4572000" cy="3429000"/>
          </a:xfrm>
          <a:prstGeom prst="rect">
            <a:avLst/>
          </a:prstGeom>
          <a:blipFill>
            <a:blip r:embed="rId4">
              <a:alphaModFix/>
            </a:blip>
            <a:stretch>
              <a:fillRect/>
            </a:stretch>
          </a:blipFill>
          <a:ln>
            <a:noFill/>
          </a:ln>
        </p:spPr>
      </p:sp>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514225" y="1540353"/>
            <a:ext cx="8229600" cy="857400"/>
          </a:xfrm>
          <a:prstGeom prst="rect">
            <a:avLst/>
          </a:prstGeom>
        </p:spPr>
        <p:txBody>
          <a:bodyPr lIns="91425" tIns="91425" rIns="91425" bIns="91425" anchor="b" anchorCtr="0">
            <a:noAutofit/>
          </a:bodyPr>
          <a:lstStyle/>
          <a:p>
            <a:pPr algn="ctr">
              <a:spcBef>
                <a:spcPts val="0"/>
              </a:spcBef>
              <a:buNone/>
            </a:pPr>
            <a:r>
              <a:rPr lang="en"/>
              <a:t>Experiments/analysis</a:t>
            </a:r>
          </a:p>
        </p:txBody>
      </p:sp>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3370350" y="39924"/>
            <a:ext cx="5541788" cy="5063675"/>
          </a:xfrm>
          <a:prstGeom prst="rect">
            <a:avLst/>
          </a:prstGeom>
          <a:noFill/>
          <a:ln>
            <a:noFill/>
          </a:ln>
        </p:spPr>
      </p:pic>
      <p:sp>
        <p:nvSpPr>
          <p:cNvPr id="310" name="Shape 310"/>
          <p:cNvSpPr txBox="1"/>
          <p:nvPr/>
        </p:nvSpPr>
        <p:spPr>
          <a:xfrm>
            <a:off x="230700" y="198150"/>
            <a:ext cx="3139799" cy="4112700"/>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1"/>
                </a:solidFill>
              </a:rPr>
              <a:t>Workflow to Web Service</a:t>
            </a:r>
          </a:p>
          <a:p>
            <a:pPr lvl="0" rtl="0">
              <a:spcBef>
                <a:spcPts val="0"/>
              </a:spcBef>
              <a:buNone/>
            </a:pPr>
            <a:endParaRPr sz="2400"/>
          </a:p>
          <a:p>
            <a:pPr lvl="0" rtl="0">
              <a:spcBef>
                <a:spcPts val="0"/>
              </a:spcBef>
              <a:buNone/>
            </a:pPr>
            <a:r>
              <a:rPr lang="en" sz="2400"/>
              <a:t>All workflow and web service nodes:</a:t>
            </a:r>
          </a:p>
          <a:p>
            <a:pPr lvl="0" rtl="0">
              <a:spcBef>
                <a:spcPts val="0"/>
              </a:spcBef>
              <a:buClr>
                <a:schemeClr val="dk1"/>
              </a:buClr>
              <a:buSzPct val="45833"/>
              <a:buFont typeface="Arial"/>
              <a:buNone/>
            </a:pPr>
            <a:r>
              <a:rPr lang="en" sz="2400"/>
              <a:t>evolving</a:t>
            </a:r>
          </a:p>
          <a:p>
            <a:pPr>
              <a:spcBef>
                <a:spcPts val="0"/>
              </a:spcBef>
              <a:buNone/>
            </a:pPr>
            <a:endParaRPr sz="2400"/>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ctrTitle"/>
          </p:nvPr>
        </p:nvSpPr>
        <p:spPr>
          <a:xfrm>
            <a:off x="556900" y="142224"/>
            <a:ext cx="7772400" cy="644700"/>
          </a:xfrm>
          <a:prstGeom prst="rect">
            <a:avLst/>
          </a:prstGeom>
        </p:spPr>
        <p:txBody>
          <a:bodyPr lIns="91425" tIns="91425" rIns="91425" bIns="91425" anchor="b" anchorCtr="0">
            <a:noAutofit/>
          </a:bodyPr>
          <a:lstStyle/>
          <a:p>
            <a:pPr lvl="0" algn="l" rtl="0">
              <a:spcBef>
                <a:spcPts val="0"/>
              </a:spcBef>
              <a:buNone/>
            </a:pPr>
            <a:r>
              <a:rPr lang="en" sz="3000">
                <a:solidFill>
                  <a:srgbClr val="FF0000"/>
                </a:solidFill>
              </a:rPr>
              <a:t>Project Motivation</a:t>
            </a:r>
          </a:p>
        </p:txBody>
      </p:sp>
      <p:sp>
        <p:nvSpPr>
          <p:cNvPr id="48" name="Shape 48"/>
          <p:cNvSpPr txBox="1">
            <a:spLocks noGrp="1"/>
          </p:cNvSpPr>
          <p:nvPr>
            <p:ph type="subTitle" idx="1"/>
          </p:nvPr>
        </p:nvSpPr>
        <p:spPr>
          <a:xfrm>
            <a:off x="365575" y="1003750"/>
            <a:ext cx="4470300" cy="3690600"/>
          </a:xfrm>
          <a:prstGeom prst="rect">
            <a:avLst/>
          </a:prstGeom>
        </p:spPr>
        <p:txBody>
          <a:bodyPr lIns="91425" tIns="91425" rIns="91425" bIns="91425" anchor="t" anchorCtr="0">
            <a:noAutofit/>
          </a:bodyPr>
          <a:lstStyle/>
          <a:p>
            <a:pPr marL="457200" lvl="0" indent="-342900" algn="l" rtl="0">
              <a:spcBef>
                <a:spcPts val="0"/>
              </a:spcBef>
              <a:buClr>
                <a:schemeClr val="dk2"/>
              </a:buClr>
              <a:buSzPct val="100000"/>
              <a:buFont typeface="Arial"/>
              <a:buChar char="●"/>
            </a:pPr>
            <a:r>
              <a:rPr lang="en" sz="1800"/>
              <a:t>To accelerate data-intensive scientific exploration, many disciplines including biology and astronomy have adopted workflows as data-pipeline orchestrators to design scientific applications.</a:t>
            </a:r>
          </a:p>
          <a:p>
            <a:pPr marL="457200" lvl="0" indent="-342900" algn="l" rtl="0">
              <a:spcBef>
                <a:spcPts val="0"/>
              </a:spcBef>
              <a:buClr>
                <a:schemeClr val="dk2"/>
              </a:buClr>
              <a:buSzPct val="100000"/>
              <a:buFont typeface="Arial"/>
              <a:buChar char="●"/>
            </a:pPr>
            <a:r>
              <a:rPr lang="en" sz="1800"/>
              <a:t>As illustrated in this figure, a scientific workflow precisely describes a multistep procedure to streamline a composition of tasks and the dataflow among them.</a:t>
            </a:r>
          </a:p>
        </p:txBody>
      </p:sp>
      <p:pic>
        <p:nvPicPr>
          <p:cNvPr id="49" name="Shape 49"/>
          <p:cNvPicPr preferRelativeResize="0"/>
          <p:nvPr/>
        </p:nvPicPr>
        <p:blipFill>
          <a:blip r:embed="rId3">
            <a:alphaModFix/>
          </a:blip>
          <a:stretch>
            <a:fillRect/>
          </a:stretch>
        </p:blipFill>
        <p:spPr>
          <a:xfrm>
            <a:off x="5102625" y="1208725"/>
            <a:ext cx="3790974" cy="2989500"/>
          </a:xfrm>
          <a:prstGeom prst="rect">
            <a:avLst/>
          </a:prstGeom>
          <a:noFill/>
          <a:ln>
            <a:noFill/>
          </a:ln>
        </p:spPr>
      </p:pic>
    </p:spTree>
  </p:cSld>
  <p:clrMapOvr>
    <a:masterClrMapping/>
  </p:clrMapOvr>
  <p:transition xmlns:p14="http://schemas.microsoft.com/office/powerpoint/2010/mai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p:cNvPicPr preferRelativeResize="0"/>
          <p:nvPr/>
        </p:nvPicPr>
        <p:blipFill>
          <a:blip r:embed="rId3">
            <a:alphaModFix/>
          </a:blip>
          <a:stretch>
            <a:fillRect/>
          </a:stretch>
        </p:blipFill>
        <p:spPr>
          <a:xfrm>
            <a:off x="3147702" y="0"/>
            <a:ext cx="5787395" cy="5143500"/>
          </a:xfrm>
          <a:prstGeom prst="rect">
            <a:avLst/>
          </a:prstGeom>
          <a:noFill/>
          <a:ln>
            <a:noFill/>
          </a:ln>
        </p:spPr>
      </p:pic>
      <p:sp>
        <p:nvSpPr>
          <p:cNvPr id="316" name="Shape 316"/>
          <p:cNvSpPr txBox="1"/>
          <p:nvPr/>
        </p:nvSpPr>
        <p:spPr>
          <a:xfrm>
            <a:off x="228100" y="198150"/>
            <a:ext cx="2919600" cy="3588299"/>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1"/>
                </a:solidFill>
              </a:rPr>
              <a:t>Workflow to Web Service</a:t>
            </a:r>
          </a:p>
          <a:p>
            <a:pPr lvl="0" rtl="0">
              <a:spcBef>
                <a:spcPts val="0"/>
              </a:spcBef>
              <a:buNone/>
            </a:pPr>
            <a:endParaRPr sz="2400">
              <a:solidFill>
                <a:schemeClr val="dk1"/>
              </a:solidFill>
            </a:endParaRPr>
          </a:p>
          <a:p>
            <a:pPr lvl="0" rtl="0">
              <a:spcBef>
                <a:spcPts val="0"/>
              </a:spcBef>
              <a:buClr>
                <a:schemeClr val="dk1"/>
              </a:buClr>
              <a:buSzPct val="45833"/>
              <a:buFont typeface="Arial"/>
              <a:buNone/>
            </a:pPr>
            <a:r>
              <a:rPr lang="en" sz="2400">
                <a:solidFill>
                  <a:schemeClr val="dk1"/>
                </a:solidFill>
              </a:rPr>
              <a:t>All workflow and web service nodes:</a:t>
            </a:r>
          </a:p>
          <a:p>
            <a:pPr lvl="0" rtl="0">
              <a:spcBef>
                <a:spcPts val="0"/>
              </a:spcBef>
              <a:buClr>
                <a:schemeClr val="dk1"/>
              </a:buClr>
              <a:buSzPct val="45833"/>
              <a:buFont typeface="Arial"/>
              <a:buNone/>
            </a:pPr>
            <a:r>
              <a:rPr lang="en" sz="2400">
                <a:solidFill>
                  <a:schemeClr val="dk1"/>
                </a:solidFill>
              </a:rPr>
              <a:t>stable</a:t>
            </a:r>
          </a:p>
          <a:p>
            <a:pPr lvl="0" rtl="0">
              <a:spcBef>
                <a:spcPts val="0"/>
              </a:spcBef>
              <a:buClr>
                <a:schemeClr val="dk1"/>
              </a:buClr>
              <a:buFont typeface="Arial"/>
              <a:buNone/>
            </a:pPr>
            <a:endParaRPr sz="2400">
              <a:solidFill>
                <a:schemeClr val="dk1"/>
              </a:solidFill>
            </a:endParaRPr>
          </a:p>
          <a:p>
            <a:pPr lvl="0" rtl="0">
              <a:spcBef>
                <a:spcPts val="0"/>
              </a:spcBef>
              <a:buClr>
                <a:schemeClr val="dk1"/>
              </a:buClr>
              <a:buSzPct val="45833"/>
              <a:buFont typeface="Arial"/>
              <a:buNone/>
            </a:pPr>
            <a:r>
              <a:rPr lang="en" sz="2400">
                <a:solidFill>
                  <a:schemeClr val="dk1"/>
                </a:solidFill>
              </a:rPr>
              <a:t>Whole picture</a:t>
            </a:r>
          </a:p>
          <a:p>
            <a:pPr lvl="0" rtl="0">
              <a:spcBef>
                <a:spcPts val="0"/>
              </a:spcBef>
              <a:buClr>
                <a:schemeClr val="dk1"/>
              </a:buClr>
              <a:buFont typeface="Arial"/>
              <a:buNone/>
            </a:pPr>
            <a:endParaRPr sz="2400">
              <a:solidFill>
                <a:schemeClr val="dk1"/>
              </a:solidFill>
            </a:endParaRPr>
          </a:p>
          <a:p>
            <a:pPr>
              <a:spcBef>
                <a:spcPts val="0"/>
              </a:spcBef>
              <a:buNone/>
            </a:pPr>
            <a:endParaRPr/>
          </a:p>
        </p:txBody>
      </p:sp>
    </p:spTree>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257850" y="116850"/>
            <a:ext cx="3731999" cy="4809000"/>
          </a:xfrm>
          <a:prstGeom prst="rect">
            <a:avLst/>
          </a:prstGeom>
        </p:spPr>
        <p:txBody>
          <a:bodyPr lIns="91425" tIns="91425" rIns="91425" bIns="91425" anchor="t" anchorCtr="0">
            <a:noAutofit/>
          </a:bodyPr>
          <a:lstStyle/>
          <a:p>
            <a:pPr rtl="0">
              <a:lnSpc>
                <a:spcPct val="147272"/>
              </a:lnSpc>
              <a:spcBef>
                <a:spcPts val="0"/>
              </a:spcBef>
              <a:buNone/>
            </a:pPr>
            <a:r>
              <a:rPr lang="en" sz="2400"/>
              <a:t>Workflows to SOAP services.</a:t>
            </a:r>
          </a:p>
          <a:p>
            <a:pPr lvl="0" rtl="0">
              <a:lnSpc>
                <a:spcPct val="147272"/>
              </a:lnSpc>
              <a:spcBef>
                <a:spcPts val="0"/>
              </a:spcBef>
              <a:buNone/>
            </a:pPr>
            <a:endParaRPr sz="2400"/>
          </a:p>
          <a:p>
            <a:pPr rtl="0">
              <a:lnSpc>
                <a:spcPct val="147272"/>
              </a:lnSpc>
              <a:spcBef>
                <a:spcPts val="0"/>
              </a:spcBef>
              <a:buNone/>
            </a:pPr>
            <a:r>
              <a:rPr lang="en" sz="2400"/>
              <a:t>SpringLayout :</a:t>
            </a:r>
          </a:p>
          <a:p>
            <a:pPr rtl="0">
              <a:lnSpc>
                <a:spcPct val="147272"/>
              </a:lnSpc>
              <a:spcBef>
                <a:spcPts val="0"/>
              </a:spcBef>
              <a:buNone/>
            </a:pPr>
            <a:r>
              <a:rPr lang="en" sz="1800"/>
              <a:t>A simple force-directed spring-embedder</a:t>
            </a:r>
          </a:p>
          <a:p>
            <a:pPr rtl="0">
              <a:lnSpc>
                <a:spcPct val="147272"/>
              </a:lnSpc>
              <a:spcBef>
                <a:spcPts val="0"/>
              </a:spcBef>
              <a:buNone/>
            </a:pPr>
            <a:endParaRPr sz="1800"/>
          </a:p>
          <a:p>
            <a:pPr lvl="0" rtl="0">
              <a:lnSpc>
                <a:spcPct val="147272"/>
              </a:lnSpc>
              <a:spcBef>
                <a:spcPts val="0"/>
              </a:spcBef>
              <a:buNone/>
            </a:pPr>
            <a:r>
              <a:rPr lang="en" sz="1800"/>
              <a:t>Highlight popular nodes</a:t>
            </a:r>
          </a:p>
          <a:p>
            <a:pPr>
              <a:spcBef>
                <a:spcPts val="0"/>
              </a:spcBef>
              <a:buNone/>
            </a:pPr>
            <a:endParaRPr/>
          </a:p>
        </p:txBody>
      </p:sp>
      <p:pic>
        <p:nvPicPr>
          <p:cNvPr id="322" name="Shape 322"/>
          <p:cNvPicPr preferRelativeResize="0"/>
          <p:nvPr/>
        </p:nvPicPr>
        <p:blipFill>
          <a:blip r:embed="rId3">
            <a:alphaModFix/>
          </a:blip>
          <a:stretch>
            <a:fillRect/>
          </a:stretch>
        </p:blipFill>
        <p:spPr>
          <a:xfrm>
            <a:off x="3989924" y="116837"/>
            <a:ext cx="4950475" cy="4909825"/>
          </a:xfrm>
          <a:prstGeom prst="rect">
            <a:avLst/>
          </a:prstGeom>
          <a:noFill/>
          <a:ln>
            <a:noFill/>
          </a:ln>
        </p:spPr>
      </p:pic>
    </p:spTree>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226475" y="158800"/>
            <a:ext cx="3478500" cy="4573199"/>
          </a:xfrm>
          <a:prstGeom prst="rect">
            <a:avLst/>
          </a:prstGeom>
        </p:spPr>
        <p:txBody>
          <a:bodyPr lIns="91425" tIns="91425" rIns="91425" bIns="91425" anchor="t" anchorCtr="0">
            <a:noAutofit/>
          </a:bodyPr>
          <a:lstStyle/>
          <a:p>
            <a:pPr rtl="0">
              <a:spcBef>
                <a:spcPts val="0"/>
              </a:spcBef>
              <a:buNone/>
            </a:pPr>
            <a:r>
              <a:rPr lang="en" sz="2400"/>
              <a:t>Workflows to SOAP services.</a:t>
            </a:r>
          </a:p>
          <a:p>
            <a:pPr rtl="0">
              <a:spcBef>
                <a:spcPts val="0"/>
              </a:spcBef>
              <a:buNone/>
            </a:pPr>
            <a:endParaRPr sz="2400"/>
          </a:p>
          <a:p>
            <a:pPr rtl="0">
              <a:spcBef>
                <a:spcPts val="0"/>
              </a:spcBef>
              <a:buNone/>
            </a:pPr>
            <a:r>
              <a:rPr lang="en" sz="2400"/>
              <a:t>KKLayout:</a:t>
            </a:r>
          </a:p>
          <a:p>
            <a:pPr rtl="0">
              <a:spcBef>
                <a:spcPts val="0"/>
              </a:spcBef>
              <a:buNone/>
            </a:pPr>
            <a:r>
              <a:rPr lang="en" sz="1800"/>
              <a:t>The Kamada-Kawai algorithm</a:t>
            </a:r>
          </a:p>
          <a:p>
            <a:pPr rtl="0">
              <a:spcBef>
                <a:spcPts val="0"/>
              </a:spcBef>
              <a:buNone/>
            </a:pPr>
            <a:endParaRPr sz="1800"/>
          </a:p>
          <a:p>
            <a:pPr>
              <a:spcBef>
                <a:spcPts val="0"/>
              </a:spcBef>
              <a:buNone/>
            </a:pPr>
            <a:r>
              <a:rPr lang="en" sz="1800"/>
              <a:t>Condition of all nodes</a:t>
            </a:r>
          </a:p>
        </p:txBody>
      </p:sp>
      <p:pic>
        <p:nvPicPr>
          <p:cNvPr id="328" name="Shape 328"/>
          <p:cNvPicPr preferRelativeResize="0"/>
          <p:nvPr/>
        </p:nvPicPr>
        <p:blipFill>
          <a:blip r:embed="rId3">
            <a:alphaModFix/>
          </a:blip>
          <a:stretch>
            <a:fillRect/>
          </a:stretch>
        </p:blipFill>
        <p:spPr>
          <a:xfrm>
            <a:off x="3935650" y="158799"/>
            <a:ext cx="5009000" cy="4825899"/>
          </a:xfrm>
          <a:prstGeom prst="rect">
            <a:avLst/>
          </a:prstGeom>
          <a:noFill/>
          <a:ln>
            <a:noFill/>
          </a:ln>
        </p:spPr>
      </p:pic>
    </p:spTree>
  </p:cSld>
  <p:clrMapOvr>
    <a:masterClrMapping/>
  </p:clrMapOvr>
  <p:transition xmlns:p14="http://schemas.microsoft.com/office/powerpoint/2010/mai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271425" y="139800"/>
            <a:ext cx="3704399" cy="4785899"/>
          </a:xfrm>
          <a:prstGeom prst="rect">
            <a:avLst/>
          </a:prstGeom>
        </p:spPr>
        <p:txBody>
          <a:bodyPr lIns="91425" tIns="91425" rIns="91425" bIns="91425" anchor="t" anchorCtr="0">
            <a:noAutofit/>
          </a:bodyPr>
          <a:lstStyle/>
          <a:p>
            <a:pPr lvl="0" rtl="0">
              <a:lnSpc>
                <a:spcPct val="147272"/>
              </a:lnSpc>
              <a:spcBef>
                <a:spcPts val="0"/>
              </a:spcBef>
              <a:buClr>
                <a:schemeClr val="dk1"/>
              </a:buClr>
              <a:buSzPct val="45833"/>
              <a:buFont typeface="Arial"/>
              <a:buNone/>
            </a:pPr>
            <a:r>
              <a:rPr lang="en" sz="2400"/>
              <a:t>Workflows to SOAP services.</a:t>
            </a:r>
          </a:p>
          <a:p>
            <a:pPr lvl="0" rtl="0">
              <a:lnSpc>
                <a:spcPct val="147272"/>
              </a:lnSpc>
              <a:spcBef>
                <a:spcPts val="0"/>
              </a:spcBef>
              <a:buClr>
                <a:schemeClr val="dk1"/>
              </a:buClr>
              <a:buFont typeface="Arial"/>
              <a:buNone/>
            </a:pPr>
            <a:endParaRPr sz="2400"/>
          </a:p>
          <a:p>
            <a:pPr lvl="0" rtl="0">
              <a:lnSpc>
                <a:spcPct val="147272"/>
              </a:lnSpc>
              <a:spcBef>
                <a:spcPts val="0"/>
              </a:spcBef>
              <a:buClr>
                <a:schemeClr val="dk1"/>
              </a:buClr>
              <a:buSzPct val="45833"/>
              <a:buFont typeface="Arial"/>
              <a:buNone/>
            </a:pPr>
            <a:r>
              <a:rPr lang="en" sz="2400"/>
              <a:t>FRLayout :</a:t>
            </a:r>
          </a:p>
          <a:p>
            <a:pPr lvl="0" rtl="0">
              <a:lnSpc>
                <a:spcPct val="147272"/>
              </a:lnSpc>
              <a:spcBef>
                <a:spcPts val="0"/>
              </a:spcBef>
              <a:buClr>
                <a:schemeClr val="dk1"/>
              </a:buClr>
              <a:buSzPct val="61111"/>
              <a:buFont typeface="Arial"/>
              <a:buNone/>
            </a:pPr>
            <a:r>
              <a:rPr lang="en" sz="1800"/>
              <a:t>The Fruchterman-Reingold algorithm</a:t>
            </a:r>
          </a:p>
          <a:p>
            <a:pPr lvl="0" rtl="0">
              <a:spcBef>
                <a:spcPts val="0"/>
              </a:spcBef>
              <a:buClr>
                <a:schemeClr val="dk1"/>
              </a:buClr>
              <a:buSzPct val="61111"/>
              <a:buFont typeface="Arial"/>
              <a:buNone/>
            </a:pPr>
            <a:r>
              <a:rPr lang="en" sz="1800"/>
              <a:t>Highlight popular nodes and the structure: can link workflows based on web services</a:t>
            </a:r>
          </a:p>
          <a:p>
            <a:pPr lvl="0" rtl="0">
              <a:spcBef>
                <a:spcPts val="0"/>
              </a:spcBef>
              <a:buClr>
                <a:schemeClr val="dk1"/>
              </a:buClr>
              <a:buFont typeface="Arial"/>
              <a:buNone/>
            </a:pPr>
            <a:endParaRPr/>
          </a:p>
          <a:p>
            <a:pPr>
              <a:spcBef>
                <a:spcPts val="0"/>
              </a:spcBef>
              <a:buNone/>
            </a:pPr>
            <a:endParaRPr/>
          </a:p>
        </p:txBody>
      </p:sp>
      <p:pic>
        <p:nvPicPr>
          <p:cNvPr id="334" name="Shape 334"/>
          <p:cNvPicPr preferRelativeResize="0"/>
          <p:nvPr/>
        </p:nvPicPr>
        <p:blipFill>
          <a:blip r:embed="rId3">
            <a:alphaModFix/>
          </a:blip>
          <a:stretch>
            <a:fillRect/>
          </a:stretch>
        </p:blipFill>
        <p:spPr>
          <a:xfrm>
            <a:off x="3975925" y="139787"/>
            <a:ext cx="4950924" cy="4863924"/>
          </a:xfrm>
          <a:prstGeom prst="rect">
            <a:avLst/>
          </a:prstGeom>
          <a:noFill/>
          <a:ln>
            <a:noFill/>
          </a:ln>
        </p:spPr>
      </p:pic>
    </p:spTree>
  </p:cSld>
  <p:clrMapOvr>
    <a:masterClrMapping/>
  </p:clrMapOvr>
  <p:transition xmlns:p14="http://schemas.microsoft.com/office/powerpoint/2010/mai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271425" y="139800"/>
            <a:ext cx="3669599" cy="4785899"/>
          </a:xfrm>
          <a:prstGeom prst="rect">
            <a:avLst/>
          </a:prstGeom>
        </p:spPr>
        <p:txBody>
          <a:bodyPr lIns="91425" tIns="91425" rIns="91425" bIns="91425" anchor="t" anchorCtr="0">
            <a:noAutofit/>
          </a:bodyPr>
          <a:lstStyle/>
          <a:p>
            <a:pPr lvl="0" rtl="0">
              <a:lnSpc>
                <a:spcPct val="147272"/>
              </a:lnSpc>
              <a:spcBef>
                <a:spcPts val="0"/>
              </a:spcBef>
              <a:buNone/>
            </a:pPr>
            <a:r>
              <a:rPr lang="en" sz="2400"/>
              <a:t>Workflows and REST services. </a:t>
            </a:r>
          </a:p>
          <a:p>
            <a:pPr lvl="0" rtl="0">
              <a:lnSpc>
                <a:spcPct val="147272"/>
              </a:lnSpc>
              <a:spcBef>
                <a:spcPts val="0"/>
              </a:spcBef>
              <a:buNone/>
            </a:pPr>
            <a:endParaRPr sz="2400"/>
          </a:p>
          <a:p>
            <a:pPr lvl="0" rtl="0">
              <a:lnSpc>
                <a:spcPct val="147272"/>
              </a:lnSpc>
              <a:spcBef>
                <a:spcPts val="0"/>
              </a:spcBef>
              <a:buClr>
                <a:schemeClr val="dk1"/>
              </a:buClr>
              <a:buSzPct val="45833"/>
              <a:buFont typeface="Arial"/>
              <a:buNone/>
            </a:pPr>
            <a:r>
              <a:rPr lang="en" sz="2400"/>
              <a:t>FRLayout</a:t>
            </a:r>
          </a:p>
          <a:p>
            <a:pPr lvl="0" rtl="0">
              <a:lnSpc>
                <a:spcPct val="147272"/>
              </a:lnSpc>
              <a:spcBef>
                <a:spcPts val="0"/>
              </a:spcBef>
              <a:buClr>
                <a:schemeClr val="dk1"/>
              </a:buClr>
              <a:buFont typeface="Arial"/>
              <a:buNone/>
            </a:pPr>
            <a:endParaRPr sz="2400"/>
          </a:p>
          <a:p>
            <a:pPr lvl="0">
              <a:lnSpc>
                <a:spcPct val="147272"/>
              </a:lnSpc>
              <a:spcBef>
                <a:spcPts val="0"/>
              </a:spcBef>
              <a:buClr>
                <a:schemeClr val="dk1"/>
              </a:buClr>
              <a:buSzPct val="61111"/>
              <a:buFont typeface="Arial"/>
              <a:buNone/>
            </a:pPr>
            <a:r>
              <a:rPr lang="en" sz="1800"/>
              <a:t>Highlight popular nodes and the structure: can link workflows based on web services</a:t>
            </a:r>
          </a:p>
        </p:txBody>
      </p:sp>
      <p:pic>
        <p:nvPicPr>
          <p:cNvPr id="340" name="Shape 340"/>
          <p:cNvPicPr preferRelativeResize="0"/>
          <p:nvPr/>
        </p:nvPicPr>
        <p:blipFill>
          <a:blip r:embed="rId3">
            <a:alphaModFix/>
          </a:blip>
          <a:stretch>
            <a:fillRect/>
          </a:stretch>
        </p:blipFill>
        <p:spPr>
          <a:xfrm>
            <a:off x="3940949" y="139787"/>
            <a:ext cx="4938774" cy="4863923"/>
          </a:xfrm>
          <a:prstGeom prst="rect">
            <a:avLst/>
          </a:prstGeom>
          <a:noFill/>
          <a:ln>
            <a:noFill/>
          </a:ln>
        </p:spPr>
      </p:pic>
    </p:spTree>
  </p:cSld>
  <p:clrMapOvr>
    <a:masterClrMapping/>
  </p:clrMapOvr>
  <p:transition xmlns:p14="http://schemas.microsoft.com/office/powerpoint/2010/mai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3949224" y="125237"/>
            <a:ext cx="4974450" cy="4893026"/>
          </a:xfrm>
          <a:prstGeom prst="rect">
            <a:avLst/>
          </a:prstGeom>
          <a:noFill/>
          <a:ln>
            <a:noFill/>
          </a:ln>
        </p:spPr>
      </p:pic>
      <p:sp>
        <p:nvSpPr>
          <p:cNvPr id="346" name="Shape 346"/>
          <p:cNvSpPr txBox="1">
            <a:spLocks noGrp="1"/>
          </p:cNvSpPr>
          <p:nvPr>
            <p:ph type="body" idx="1"/>
          </p:nvPr>
        </p:nvSpPr>
        <p:spPr>
          <a:xfrm>
            <a:off x="299725" y="211700"/>
            <a:ext cx="3649500" cy="4705800"/>
          </a:xfrm>
          <a:prstGeom prst="rect">
            <a:avLst/>
          </a:prstGeom>
        </p:spPr>
        <p:txBody>
          <a:bodyPr lIns="91425" tIns="91425" rIns="91425" bIns="91425" anchor="t" anchorCtr="0">
            <a:noAutofit/>
          </a:bodyPr>
          <a:lstStyle/>
          <a:p>
            <a:pPr lvl="0" rtl="0">
              <a:lnSpc>
                <a:spcPct val="147272"/>
              </a:lnSpc>
              <a:spcBef>
                <a:spcPts val="0"/>
              </a:spcBef>
              <a:buNone/>
            </a:pPr>
            <a:r>
              <a:rPr lang="en" sz="2400"/>
              <a:t>Workflows and all types of web services in KKLayout.</a:t>
            </a:r>
          </a:p>
          <a:p>
            <a:pPr lvl="0" rtl="0">
              <a:lnSpc>
                <a:spcPct val="147272"/>
              </a:lnSpc>
              <a:spcBef>
                <a:spcPts val="0"/>
              </a:spcBef>
              <a:buNone/>
            </a:pPr>
            <a:endParaRPr sz="2400"/>
          </a:p>
          <a:p>
            <a:pPr lvl="0" rtl="0">
              <a:lnSpc>
                <a:spcPct val="147272"/>
              </a:lnSpc>
              <a:spcBef>
                <a:spcPts val="0"/>
              </a:spcBef>
              <a:buNone/>
            </a:pPr>
            <a:endParaRPr sz="2400"/>
          </a:p>
          <a:p>
            <a:pPr lvl="0" rtl="0">
              <a:lnSpc>
                <a:spcPct val="147272"/>
              </a:lnSpc>
              <a:spcBef>
                <a:spcPts val="0"/>
              </a:spcBef>
              <a:buNone/>
            </a:pPr>
            <a:endParaRPr sz="1800"/>
          </a:p>
        </p:txBody>
      </p:sp>
    </p:spTree>
  </p:cSld>
  <p:clrMapOvr>
    <a:masterClrMapping/>
  </p:clrMapOvr>
  <p:transition xmlns:p14="http://schemas.microsoft.com/office/powerpoint/2010/mai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257850" y="133550"/>
            <a:ext cx="3649500" cy="4792199"/>
          </a:xfrm>
          <a:prstGeom prst="rect">
            <a:avLst/>
          </a:prstGeom>
        </p:spPr>
        <p:txBody>
          <a:bodyPr lIns="91425" tIns="91425" rIns="91425" bIns="91425" anchor="t" anchorCtr="0">
            <a:noAutofit/>
          </a:bodyPr>
          <a:lstStyle/>
          <a:p>
            <a:pPr lvl="0" rtl="0">
              <a:lnSpc>
                <a:spcPct val="147272"/>
              </a:lnSpc>
              <a:spcBef>
                <a:spcPts val="0"/>
              </a:spcBef>
              <a:buNone/>
            </a:pPr>
            <a:r>
              <a:rPr lang="en" sz="2400"/>
              <a:t>Workflows and all types of web services in FRLayout.</a:t>
            </a:r>
          </a:p>
          <a:p>
            <a:pPr lvl="0" rtl="0">
              <a:lnSpc>
                <a:spcPct val="147272"/>
              </a:lnSpc>
              <a:spcBef>
                <a:spcPts val="0"/>
              </a:spcBef>
              <a:buNone/>
            </a:pPr>
            <a:endParaRPr sz="2400"/>
          </a:p>
          <a:p>
            <a:pPr lvl="0" rtl="0">
              <a:lnSpc>
                <a:spcPct val="147272"/>
              </a:lnSpc>
              <a:spcBef>
                <a:spcPts val="0"/>
              </a:spcBef>
              <a:buNone/>
            </a:pPr>
            <a:endParaRPr sz="2400"/>
          </a:p>
          <a:p>
            <a:pPr lvl="0" rtl="0">
              <a:lnSpc>
                <a:spcPct val="147272"/>
              </a:lnSpc>
              <a:spcBef>
                <a:spcPts val="0"/>
              </a:spcBef>
              <a:buNone/>
            </a:pPr>
            <a:endParaRPr sz="1800"/>
          </a:p>
          <a:p>
            <a:pPr lvl="0">
              <a:lnSpc>
                <a:spcPct val="147272"/>
              </a:lnSpc>
              <a:spcBef>
                <a:spcPts val="0"/>
              </a:spcBef>
              <a:buClr>
                <a:schemeClr val="dk1"/>
              </a:buClr>
              <a:buSzPct val="61111"/>
              <a:buFont typeface="Arial"/>
              <a:buNone/>
            </a:pPr>
            <a:r>
              <a:rPr lang="en" sz="1800"/>
              <a:t>You can see some workflows call both SOAP and REST services.</a:t>
            </a:r>
          </a:p>
        </p:txBody>
      </p:sp>
      <p:pic>
        <p:nvPicPr>
          <p:cNvPr id="352" name="Shape 352"/>
          <p:cNvPicPr preferRelativeResize="0"/>
          <p:nvPr/>
        </p:nvPicPr>
        <p:blipFill>
          <a:blip r:embed="rId3">
            <a:alphaModFix/>
          </a:blip>
          <a:stretch>
            <a:fillRect/>
          </a:stretch>
        </p:blipFill>
        <p:spPr>
          <a:xfrm>
            <a:off x="3907282" y="133550"/>
            <a:ext cx="4983517" cy="4876399"/>
          </a:xfrm>
          <a:prstGeom prst="rect">
            <a:avLst/>
          </a:prstGeom>
          <a:noFill/>
          <a:ln>
            <a:noFill/>
          </a:ln>
        </p:spPr>
      </p:pic>
      <p:cxnSp>
        <p:nvCxnSpPr>
          <p:cNvPr id="353" name="Shape 353"/>
          <p:cNvCxnSpPr/>
          <p:nvPr/>
        </p:nvCxnSpPr>
        <p:spPr>
          <a:xfrm rot="10800000" flipH="1">
            <a:off x="3745650" y="3075274"/>
            <a:ext cx="1764300" cy="407100"/>
          </a:xfrm>
          <a:prstGeom prst="straightConnector1">
            <a:avLst/>
          </a:prstGeom>
          <a:noFill/>
          <a:ln w="19050" cap="flat">
            <a:solidFill>
              <a:srgbClr val="CC0000"/>
            </a:solidFill>
            <a:prstDash val="solid"/>
            <a:round/>
            <a:headEnd type="none" w="lg" len="lg"/>
            <a:tailEnd type="triangle" w="lg" len="lg"/>
          </a:ln>
        </p:spPr>
      </p:cxnSp>
    </p:spTree>
  </p:cSld>
  <p:clrMapOvr>
    <a:masterClrMapping/>
  </p:clrMapOvr>
  <p:transition xmlns:p14="http://schemas.microsoft.com/office/powerpoint/2010/mai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3722050" y="74325"/>
            <a:ext cx="5299025" cy="4994850"/>
          </a:xfrm>
          <a:prstGeom prst="rect">
            <a:avLst/>
          </a:prstGeom>
          <a:noFill/>
          <a:ln>
            <a:noFill/>
          </a:ln>
        </p:spPr>
      </p:pic>
      <p:pic>
        <p:nvPicPr>
          <p:cNvPr id="359" name="Shape 359"/>
          <p:cNvPicPr preferRelativeResize="0"/>
          <p:nvPr/>
        </p:nvPicPr>
        <p:blipFill rotWithShape="1">
          <a:blip r:embed="rId4">
            <a:alphaModFix/>
          </a:blip>
          <a:srcRect l="27267" t="22999"/>
          <a:stretch/>
        </p:blipFill>
        <p:spPr>
          <a:xfrm>
            <a:off x="0" y="699625"/>
            <a:ext cx="3790500" cy="3577175"/>
          </a:xfrm>
          <a:prstGeom prst="rect">
            <a:avLst/>
          </a:prstGeom>
          <a:noFill/>
          <a:ln>
            <a:noFill/>
          </a:ln>
        </p:spPr>
      </p:pic>
      <p:cxnSp>
        <p:nvCxnSpPr>
          <p:cNvPr id="360" name="Shape 360"/>
          <p:cNvCxnSpPr/>
          <p:nvPr/>
        </p:nvCxnSpPr>
        <p:spPr>
          <a:xfrm flipH="1">
            <a:off x="3250349" y="1722100"/>
            <a:ext cx="4470600" cy="45600"/>
          </a:xfrm>
          <a:prstGeom prst="straightConnector1">
            <a:avLst/>
          </a:prstGeom>
          <a:noFill/>
          <a:ln w="28575" cap="flat">
            <a:solidFill>
              <a:srgbClr val="FF0000"/>
            </a:solidFill>
            <a:prstDash val="solid"/>
            <a:round/>
            <a:headEnd type="none" w="lg" len="lg"/>
            <a:tailEnd type="triangle" w="lg" len="lg"/>
          </a:ln>
        </p:spPr>
      </p:cxnSp>
      <p:sp>
        <p:nvSpPr>
          <p:cNvPr id="361" name="Shape 361"/>
          <p:cNvSpPr txBox="1"/>
          <p:nvPr/>
        </p:nvSpPr>
        <p:spPr>
          <a:xfrm>
            <a:off x="68425" y="4368025"/>
            <a:ext cx="3653700" cy="478800"/>
          </a:xfrm>
          <a:prstGeom prst="rect">
            <a:avLst/>
          </a:prstGeom>
          <a:noFill/>
          <a:ln w="9525" cap="flat">
            <a:solidFill>
              <a:srgbClr val="666666"/>
            </a:solidFill>
            <a:prstDash val="solid"/>
            <a:round/>
            <a:headEnd type="none" w="med" len="med"/>
            <a:tailEnd type="none" w="med" len="med"/>
          </a:ln>
        </p:spPr>
        <p:txBody>
          <a:bodyPr lIns="91425" tIns="91425" rIns="91425" bIns="91425" anchor="t" anchorCtr="0">
            <a:noAutofit/>
          </a:bodyPr>
          <a:lstStyle/>
          <a:p>
            <a:pPr algn="ctr">
              <a:spcBef>
                <a:spcPts val="0"/>
              </a:spcBef>
              <a:buNone/>
            </a:pPr>
            <a:r>
              <a:rPr lang="en" sz="1800"/>
              <a:t>zoom in and out</a:t>
            </a:r>
          </a:p>
        </p:txBody>
      </p:sp>
    </p:spTree>
  </p:cSld>
  <p:clrMapOvr>
    <a:masterClrMapping/>
  </p:clrMapOvr>
  <p:transition xmlns:p14="http://schemas.microsoft.com/office/powerpoint/2010/mai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Shape 366"/>
          <p:cNvPicPr preferRelativeResize="0"/>
          <p:nvPr/>
        </p:nvPicPr>
        <p:blipFill>
          <a:blip r:embed="rId3">
            <a:alphaModFix/>
          </a:blip>
          <a:stretch>
            <a:fillRect/>
          </a:stretch>
        </p:blipFill>
        <p:spPr>
          <a:xfrm>
            <a:off x="3420696" y="0"/>
            <a:ext cx="5506657" cy="5143499"/>
          </a:xfrm>
          <a:prstGeom prst="rect">
            <a:avLst/>
          </a:prstGeom>
          <a:noFill/>
          <a:ln>
            <a:noFill/>
          </a:ln>
        </p:spPr>
      </p:pic>
      <p:sp>
        <p:nvSpPr>
          <p:cNvPr id="367" name="Shape 367"/>
          <p:cNvSpPr txBox="1"/>
          <p:nvPr/>
        </p:nvSpPr>
        <p:spPr>
          <a:xfrm>
            <a:off x="230700" y="350550"/>
            <a:ext cx="3189900" cy="3793500"/>
          </a:xfrm>
          <a:prstGeom prst="rect">
            <a:avLst/>
          </a:prstGeom>
          <a:noFill/>
          <a:ln>
            <a:noFill/>
          </a:ln>
        </p:spPr>
        <p:txBody>
          <a:bodyPr lIns="91425" tIns="91425" rIns="91425" bIns="91425" anchor="t" anchorCtr="0">
            <a:noAutofit/>
          </a:bodyPr>
          <a:lstStyle/>
          <a:p>
            <a:pPr rtl="0">
              <a:spcBef>
                <a:spcPts val="0"/>
              </a:spcBef>
              <a:buNone/>
            </a:pPr>
            <a:r>
              <a:rPr lang="en" sz="2400"/>
              <a:t>Workflows to Workflows</a:t>
            </a:r>
          </a:p>
          <a:p>
            <a:pPr rtl="0">
              <a:spcBef>
                <a:spcPts val="0"/>
              </a:spcBef>
              <a:buNone/>
            </a:pPr>
            <a:endParaRPr sz="2400"/>
          </a:p>
          <a:p>
            <a:pPr>
              <a:spcBef>
                <a:spcPts val="0"/>
              </a:spcBef>
              <a:buNone/>
            </a:pPr>
            <a:r>
              <a:rPr lang="en" sz="2400"/>
              <a:t>Based on web services they call</a:t>
            </a:r>
          </a:p>
        </p:txBody>
      </p:sp>
    </p:spTree>
  </p:cSld>
  <p:clrMapOvr>
    <a:masterClrMapping/>
  </p:clrMapOvr>
  <p:transition xmlns:p14="http://schemas.microsoft.com/office/powerpoint/2010/mai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solidFill>
                  <a:srgbClr val="000000"/>
                </a:solidFill>
              </a:rPr>
              <a:t>Conclusion </a:t>
            </a:r>
          </a:p>
        </p:txBody>
      </p:sp>
      <p:sp>
        <p:nvSpPr>
          <p:cNvPr id="373" name="Shape 37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indent="457200" rtl="0">
              <a:lnSpc>
                <a:spcPct val="115000"/>
              </a:lnSpc>
              <a:spcBef>
                <a:spcPts val="0"/>
              </a:spcBef>
              <a:buClr>
                <a:schemeClr val="dk1"/>
              </a:buClr>
              <a:buSzPct val="45833"/>
              <a:buFont typeface="Arial"/>
              <a:buNone/>
            </a:pPr>
            <a:r>
              <a:rPr lang="en" sz="2400"/>
              <a:t>In this project we mainly focus on building a PSW network that can be used to find appropriate artifacts (workflows and services) and obtain advice on their use. During the exploration we find out that much knowledge can be extracted from existing artifacts. By mining historical artifact usage patterns, we show how to answer various queries. </a:t>
            </a:r>
          </a:p>
          <a:p>
            <a:pPr>
              <a:spcBef>
                <a:spcPts val="0"/>
              </a:spcBef>
              <a:buNone/>
            </a:pPr>
            <a:endParaRP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556900" y="142224"/>
            <a:ext cx="7772400" cy="644700"/>
          </a:xfrm>
          <a:prstGeom prst="rect">
            <a:avLst/>
          </a:prstGeom>
        </p:spPr>
        <p:txBody>
          <a:bodyPr lIns="91425" tIns="91425" rIns="91425" bIns="91425" anchor="b" anchorCtr="0">
            <a:noAutofit/>
          </a:bodyPr>
          <a:lstStyle/>
          <a:p>
            <a:pPr lvl="0" algn="l" rtl="0">
              <a:spcBef>
                <a:spcPts val="0"/>
              </a:spcBef>
              <a:buNone/>
            </a:pPr>
            <a:r>
              <a:rPr lang="en" sz="3000">
                <a:solidFill>
                  <a:srgbClr val="FF0000"/>
                </a:solidFill>
              </a:rPr>
              <a:t>Project Motivation</a:t>
            </a:r>
          </a:p>
        </p:txBody>
      </p:sp>
      <p:sp>
        <p:nvSpPr>
          <p:cNvPr id="55" name="Shape 55"/>
          <p:cNvSpPr txBox="1">
            <a:spLocks noGrp="1"/>
          </p:cNvSpPr>
          <p:nvPr>
            <p:ph type="subTitle" idx="1"/>
          </p:nvPr>
        </p:nvSpPr>
        <p:spPr>
          <a:xfrm>
            <a:off x="685800" y="927550"/>
            <a:ext cx="7643400" cy="3690600"/>
          </a:xfrm>
          <a:prstGeom prst="rect">
            <a:avLst/>
          </a:prstGeom>
        </p:spPr>
        <p:txBody>
          <a:bodyPr lIns="91425" tIns="91425" rIns="91425" bIns="91425" anchor="t" anchorCtr="0">
            <a:noAutofit/>
          </a:bodyPr>
          <a:lstStyle/>
          <a:p>
            <a:pPr marL="457200" lvl="0" indent="-381000" algn="l" rtl="0">
              <a:spcBef>
                <a:spcPts val="0"/>
              </a:spcBef>
              <a:buClr>
                <a:schemeClr val="dk2"/>
              </a:buClr>
              <a:buSzPct val="100000"/>
              <a:buFont typeface="Arial"/>
              <a:buChar char="●"/>
            </a:pPr>
            <a:r>
              <a:rPr lang="en" sz="2400"/>
              <a:t>Recently emerged services computing technology enables and encourages scientists to expose data and computational resources wrapped as Web services , so that they become publicly available to other researchers through standard interfaces. For example, BioCatalogue has registered over 2,500 life science services.</a:t>
            </a:r>
          </a:p>
        </p:txBody>
      </p:sp>
    </p:spTree>
  </p:cSld>
  <p:clrMapOvr>
    <a:masterClrMapping/>
  </p:clrMapOvr>
  <p:transition xmlns:p14="http://schemas.microsoft.com/office/powerpoint/2010/mai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solidFill>
                  <a:srgbClr val="000000"/>
                </a:solidFill>
              </a:rPr>
              <a:t>Future work</a:t>
            </a:r>
          </a:p>
        </p:txBody>
      </p:sp>
      <p:sp>
        <p:nvSpPr>
          <p:cNvPr id="379" name="Shape 37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indent="457200" rtl="0">
              <a:lnSpc>
                <a:spcPct val="115000"/>
              </a:lnSpc>
              <a:spcBef>
                <a:spcPts val="0"/>
              </a:spcBef>
              <a:buClr>
                <a:schemeClr val="dk1"/>
              </a:buClr>
              <a:buSzPct val="45833"/>
              <a:buFont typeface="Arial"/>
              <a:buNone/>
            </a:pPr>
            <a:r>
              <a:rPr lang="en" sz="2400"/>
              <a:t>For further exploration we plan to move on to built a recommendation engine based on our history-based Network analysis techniques and semantics-based discovery ones. We also plan to accumulate practice data to create benchmarks for the presented approach.</a:t>
            </a:r>
          </a:p>
          <a:p>
            <a:pPr>
              <a:spcBef>
                <a:spcPts val="0"/>
              </a:spcBef>
              <a:buNone/>
            </a:pPr>
            <a:endParaRP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556900" y="142224"/>
            <a:ext cx="7772400" cy="644700"/>
          </a:xfrm>
          <a:prstGeom prst="rect">
            <a:avLst/>
          </a:prstGeom>
        </p:spPr>
        <p:txBody>
          <a:bodyPr lIns="91425" tIns="91425" rIns="91425" bIns="91425" anchor="b" anchorCtr="0">
            <a:noAutofit/>
          </a:bodyPr>
          <a:lstStyle/>
          <a:p>
            <a:pPr lvl="0" algn="l" rtl="0">
              <a:spcBef>
                <a:spcPts val="0"/>
              </a:spcBef>
              <a:buNone/>
            </a:pPr>
            <a:r>
              <a:rPr lang="en" sz="3000">
                <a:solidFill>
                  <a:srgbClr val="FF0000"/>
                </a:solidFill>
              </a:rPr>
              <a:t>Project Motivation</a:t>
            </a:r>
          </a:p>
        </p:txBody>
      </p:sp>
      <p:sp>
        <p:nvSpPr>
          <p:cNvPr id="61" name="Shape 61"/>
          <p:cNvSpPr txBox="1">
            <a:spLocks noGrp="1"/>
          </p:cNvSpPr>
          <p:nvPr>
            <p:ph type="subTitle" idx="1"/>
          </p:nvPr>
        </p:nvSpPr>
        <p:spPr>
          <a:xfrm>
            <a:off x="685800" y="927550"/>
            <a:ext cx="7643400" cy="3690600"/>
          </a:xfrm>
          <a:prstGeom prst="rect">
            <a:avLst/>
          </a:prstGeom>
        </p:spPr>
        <p:txBody>
          <a:bodyPr lIns="91425" tIns="91425" rIns="91425" bIns="91425" anchor="t" anchorCtr="0">
            <a:noAutofit/>
          </a:bodyPr>
          <a:lstStyle/>
          <a:p>
            <a:pPr marL="457200" lvl="0" indent="-381000" algn="l" rtl="0">
              <a:spcBef>
                <a:spcPts val="0"/>
              </a:spcBef>
              <a:buClr>
                <a:schemeClr val="dk2"/>
              </a:buClr>
              <a:buSzPct val="100000"/>
              <a:buFont typeface="Arial"/>
              <a:buChar char="●"/>
            </a:pPr>
            <a:r>
              <a:rPr lang="en" sz="2400"/>
              <a:t>A scientific workflow thus may leverage published Web services as tasks to speed up workflow composition. To facilitate domain scientists in finding available workflows, several domain-specific online repositories have evolved in recent years. For example, myExperiment stores over 3,440 life science workflows.</a:t>
            </a: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556900" y="142224"/>
            <a:ext cx="7772400" cy="644700"/>
          </a:xfrm>
          <a:prstGeom prst="rect">
            <a:avLst/>
          </a:prstGeom>
        </p:spPr>
        <p:txBody>
          <a:bodyPr lIns="91425" tIns="91425" rIns="91425" bIns="91425" anchor="b" anchorCtr="0">
            <a:noAutofit/>
          </a:bodyPr>
          <a:lstStyle/>
          <a:p>
            <a:pPr lvl="0" algn="l" rtl="0">
              <a:spcBef>
                <a:spcPts val="0"/>
              </a:spcBef>
              <a:buNone/>
            </a:pPr>
            <a:r>
              <a:rPr lang="en" sz="3000">
                <a:solidFill>
                  <a:srgbClr val="FF0000"/>
                </a:solidFill>
              </a:rPr>
              <a:t>Project Motivation</a:t>
            </a:r>
          </a:p>
        </p:txBody>
      </p:sp>
      <p:sp>
        <p:nvSpPr>
          <p:cNvPr id="67" name="Shape 67"/>
          <p:cNvSpPr txBox="1">
            <a:spLocks noGrp="1"/>
          </p:cNvSpPr>
          <p:nvPr>
            <p:ph type="subTitle" idx="1"/>
          </p:nvPr>
        </p:nvSpPr>
        <p:spPr>
          <a:xfrm>
            <a:off x="381000" y="927550"/>
            <a:ext cx="4716300" cy="3690600"/>
          </a:xfrm>
          <a:prstGeom prst="rect">
            <a:avLst/>
          </a:prstGeom>
        </p:spPr>
        <p:txBody>
          <a:bodyPr lIns="91425" tIns="91425" rIns="91425" bIns="91425" anchor="t" anchorCtr="0">
            <a:noAutofit/>
          </a:bodyPr>
          <a:lstStyle/>
          <a:p>
            <a:pPr marL="457200" lvl="0" indent="-342900" algn="l" rtl="0">
              <a:spcBef>
                <a:spcPts val="0"/>
              </a:spcBef>
              <a:buClr>
                <a:schemeClr val="dk2"/>
              </a:buClr>
              <a:buSzPct val="100000"/>
              <a:buFont typeface="Arial"/>
              <a:buChar char="●"/>
            </a:pPr>
            <a:r>
              <a:rPr lang="en" sz="1800"/>
              <a:t>What implicit knowledge (usage patterns) may be automatically extracted from historical data to help scientists better understand existing artifacts?</a:t>
            </a:r>
            <a:br>
              <a:rPr lang="en" sz="1800"/>
            </a:br>
            <a:endParaRPr lang="en" sz="1800"/>
          </a:p>
          <a:p>
            <a:pPr marL="457200" lvl="0" indent="-342900" algn="l" rtl="0">
              <a:spcBef>
                <a:spcPts val="0"/>
              </a:spcBef>
              <a:buClr>
                <a:schemeClr val="dk2"/>
              </a:buClr>
              <a:buSzPct val="100000"/>
              <a:buFont typeface="Arial"/>
              <a:buChar char="●"/>
            </a:pPr>
            <a:r>
              <a:rPr lang="en" sz="1800"/>
              <a:t>How to leverage such data to facilitate scientific artifact reuse?</a:t>
            </a:r>
          </a:p>
        </p:txBody>
      </p:sp>
      <p:pic>
        <p:nvPicPr>
          <p:cNvPr id="68" name="Shape 68"/>
          <p:cNvPicPr preferRelativeResize="0"/>
          <p:nvPr/>
        </p:nvPicPr>
        <p:blipFill>
          <a:blip r:embed="rId3">
            <a:alphaModFix/>
          </a:blip>
          <a:stretch>
            <a:fillRect/>
          </a:stretch>
        </p:blipFill>
        <p:spPr>
          <a:xfrm>
            <a:off x="5280825" y="845525"/>
            <a:ext cx="3486050" cy="4297974"/>
          </a:xfrm>
          <a:prstGeom prst="rect">
            <a:avLst/>
          </a:prstGeom>
          <a:noFill/>
          <a:ln>
            <a:noFill/>
          </a:ln>
        </p:spPr>
      </p:pic>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solidFill>
                  <a:srgbClr val="FF0000"/>
                </a:solidFill>
              </a:rPr>
              <a:t>Related Work</a:t>
            </a:r>
          </a:p>
        </p:txBody>
      </p:sp>
      <p:sp>
        <p:nvSpPr>
          <p:cNvPr id="74" name="Shape 7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sz="1800" b="1"/>
              <a:t>Artifact reuse and recommendation</a:t>
            </a:r>
          </a:p>
          <a:p>
            <a:pPr marL="457200" lvl="0" indent="-342900" rtl="0">
              <a:spcBef>
                <a:spcPts val="0"/>
              </a:spcBef>
              <a:buClr>
                <a:schemeClr val="dk1"/>
              </a:buClr>
              <a:buSzPct val="100000"/>
              <a:buFont typeface="Arial"/>
              <a:buChar char="●"/>
            </a:pPr>
            <a:r>
              <a:rPr lang="en" sz="1800" b="1"/>
              <a:t>VisComplete provides auto-complete suggestions for VisTrails system by mining frequent patterns in existing pipelines</a:t>
            </a:r>
          </a:p>
          <a:p>
            <a:pPr marL="457200" lvl="0" indent="-342900" rtl="0">
              <a:spcBef>
                <a:spcPts val="0"/>
              </a:spcBef>
              <a:buClr>
                <a:schemeClr val="dk1"/>
              </a:buClr>
              <a:buSzPct val="100000"/>
              <a:buFont typeface="Arial"/>
              <a:buChar char="●"/>
            </a:pPr>
            <a:r>
              <a:rPr lang="en" sz="1800" b="1"/>
              <a:t>Leake et al. propose a case-based approach to suggest the possible next step(s) aiding re-use of portions of prior workflows</a:t>
            </a:r>
          </a:p>
          <a:p>
            <a:pPr marL="457200" lvl="0" indent="-342900" rtl="0">
              <a:spcBef>
                <a:spcPts val="0"/>
              </a:spcBef>
              <a:buClr>
                <a:schemeClr val="dk1"/>
              </a:buClr>
              <a:buSzPct val="100000"/>
              <a:buFont typeface="Arial"/>
              <a:buChar char="●"/>
            </a:pPr>
            <a:r>
              <a:rPr lang="en" sz="1800" b="1"/>
              <a:t>Xiao et al. propose a layered workflow structure that allows users to specify workflows at different levels of abstraction, and a graph matching method to find similar ones</a:t>
            </a:r>
          </a:p>
        </p:txBody>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solidFill>
                  <a:srgbClr val="FF0000"/>
                </a:solidFill>
              </a:rPr>
              <a:t>Related Work</a:t>
            </a:r>
          </a:p>
        </p:txBody>
      </p:sp>
      <p:sp>
        <p:nvSpPr>
          <p:cNvPr id="80" name="Shape 8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sz="1800" b="1"/>
              <a:t>Visualize data as social network data formats</a:t>
            </a:r>
          </a:p>
          <a:p>
            <a:pPr marL="457200" lvl="0" indent="-342900" rtl="0">
              <a:spcBef>
                <a:spcPts val="0"/>
              </a:spcBef>
              <a:buClr>
                <a:schemeClr val="dk1"/>
              </a:buClr>
              <a:buSzPct val="100000"/>
              <a:buFont typeface="Arial"/>
              <a:buChar char="●"/>
            </a:pPr>
            <a:r>
              <a:rPr lang="en" sz="1800" b="1"/>
              <a:t>Harrer et al. transform structured data into social network data formats to visualize dynamic communities</a:t>
            </a:r>
          </a:p>
          <a:p>
            <a:pPr marL="457200" lvl="0" indent="-342900" rtl="0">
              <a:spcBef>
                <a:spcPts val="0"/>
              </a:spcBef>
              <a:buClr>
                <a:schemeClr val="dk1"/>
              </a:buClr>
              <a:buSzPct val="100000"/>
              <a:buFont typeface="Arial"/>
              <a:buChar char="●"/>
            </a:pPr>
            <a:r>
              <a:rPr lang="en" sz="1800" b="1"/>
              <a:t>Duong et al. study automatic generation and visualization of personal ontology from personal and organizational websites, blogs, and publications</a:t>
            </a:r>
          </a:p>
          <a:p>
            <a:pPr marL="457200" lvl="0" indent="-342900" rtl="0">
              <a:spcBef>
                <a:spcPts val="0"/>
              </a:spcBef>
              <a:buClr>
                <a:schemeClr val="dk1"/>
              </a:buClr>
              <a:buSzPct val="100000"/>
              <a:buFont typeface="Arial"/>
              <a:buChar char="●"/>
            </a:pPr>
            <a:r>
              <a:rPr lang="en" sz="1800" b="1"/>
              <a:t>Viégas et al. propose history flow visualization, as an exploratory data analysis tool, to analyze cooperation and conflict of authorships in the wiki context</a:t>
            </a:r>
          </a:p>
          <a:p>
            <a:pPr marL="457200" lvl="0" indent="-342900" rtl="0">
              <a:spcBef>
                <a:spcPts val="0"/>
              </a:spcBef>
              <a:buClr>
                <a:schemeClr val="dk1"/>
              </a:buClr>
              <a:buSzPct val="100000"/>
              <a:buFont typeface="Arial"/>
              <a:buChar char="●"/>
            </a:pPr>
            <a:r>
              <a:rPr lang="en" sz="1800" b="1"/>
              <a:t>Vizster system offers an online visualization of social networking, allowing users to discover communities, people and connections</a:t>
            </a:r>
          </a:p>
        </p:txBody>
      </p:sp>
    </p:spTree>
  </p:cSld>
  <p:clrMapOvr>
    <a:masterClrMapping/>
  </p:clrMapOvr>
  <p:transition xmlns:p14="http://schemas.microsoft.com/office/powerpoint/2010/main" spd="slow">
    <p:cut/>
  </p:transition>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1242</Words>
  <Application>Microsoft Macintosh PowerPoint</Application>
  <PresentationFormat>全屏显示(16:9)</PresentationFormat>
  <Paragraphs>241</Paragraphs>
  <Slides>50</Slides>
  <Notes>50</Notes>
  <HiddenSlides>0</HiddenSlides>
  <MMClips>0</MMClips>
  <ScaleCrop>false</ScaleCrop>
  <HeadingPairs>
    <vt:vector size="4" baseType="variant">
      <vt:variant>
        <vt:lpstr>主题</vt:lpstr>
      </vt:variant>
      <vt:variant>
        <vt:i4>1</vt:i4>
      </vt:variant>
      <vt:variant>
        <vt:lpstr>幻灯片标题</vt:lpstr>
      </vt:variant>
      <vt:variant>
        <vt:i4>50</vt:i4>
      </vt:variant>
    </vt:vector>
  </HeadingPairs>
  <TitlesOfParts>
    <vt:vector size="51" baseType="lpstr">
      <vt:lpstr>simple-light</vt:lpstr>
      <vt:lpstr>PowerPoint 演示文稿</vt:lpstr>
      <vt:lpstr>PowerPoint 演示文稿</vt:lpstr>
      <vt:lpstr>PowerPoint 演示文稿</vt:lpstr>
      <vt:lpstr>Project Motivation</vt:lpstr>
      <vt:lpstr>Project Motivation</vt:lpstr>
      <vt:lpstr>Project Motivation</vt:lpstr>
      <vt:lpstr>Project Motivation</vt:lpstr>
      <vt:lpstr>Related Work</vt:lpstr>
      <vt:lpstr>Related Work</vt:lpstr>
      <vt:lpstr>Related Work</vt:lpstr>
      <vt:lpstr>System Design</vt:lpstr>
      <vt:lpstr>Data Collection &amp; Analysis</vt:lpstr>
      <vt:lpstr>DataSet</vt:lpstr>
      <vt:lpstr>Visualization</vt:lpstr>
      <vt:lpstr>System Implementation</vt:lpstr>
      <vt:lpstr>Data Collection &amp; Analysis</vt:lpstr>
      <vt:lpstr>PowerPoint 演示文稿</vt:lpstr>
      <vt:lpstr>PowerPoint 演示文稿</vt:lpstr>
      <vt:lpstr>PowerPoint 演示文稿</vt:lpstr>
      <vt:lpstr>PowerPoint 演示文稿</vt:lpstr>
      <vt:lpstr>PowerPoint 演示文稿</vt:lpstr>
      <vt:lpstr>PowerPoint 演示文稿</vt:lpstr>
      <vt:lpstr>Data Collection &amp; Analysis</vt:lpstr>
      <vt:lpstr>Biocatalogue</vt:lpstr>
      <vt:lpstr>Biocatalogue</vt:lpstr>
      <vt:lpstr> Build the relationship between workflow and web-service</vt:lpstr>
      <vt:lpstr>  Calculate the "popularity" of each web-service</vt:lpstr>
      <vt:lpstr>  Something about popularity</vt:lpstr>
      <vt:lpstr>  Find the relationship between different workflows</vt:lpstr>
      <vt:lpstr>Workflow conditions</vt:lpstr>
      <vt:lpstr>Workflow types</vt:lpstr>
      <vt:lpstr>DataSet</vt:lpstr>
      <vt:lpstr>System Implementation</vt:lpstr>
      <vt:lpstr>System Implementation</vt:lpstr>
      <vt:lpstr>System Implementation</vt:lpstr>
      <vt:lpstr>System Implementation</vt:lpstr>
      <vt:lpstr>Demo</vt:lpstr>
      <vt:lpstr>Experiments/analysis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 </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jj jj</cp:lastModifiedBy>
  <cp:revision>1</cp:revision>
  <dcterms:modified xsi:type="dcterms:W3CDTF">2014-12-11T06:07:49Z</dcterms:modified>
</cp:coreProperties>
</file>